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20" r:id="rId1"/>
  </p:sldMasterIdLst>
  <p:notesMasterIdLst>
    <p:notesMasterId r:id="rId3"/>
  </p:notesMasterIdLst>
  <p:sldIdLst>
    <p:sldId id="262" r:id="rId2"/>
  </p:sldIdLst>
  <p:sldSz cx="12192000" cy="6858000"/>
  <p:notesSz cx="7104063" cy="10234613"/>
  <p:embeddedFontLst>
    <p:embeddedFont>
      <p:font typeface="ADLaM Display" panose="02010000000000000000" pitchFamily="2" charset="0"/>
      <p:regular r:id="rId4"/>
    </p:embeddedFont>
    <p:embeddedFont>
      <p:font typeface="Noto Sans KR" panose="020B0200000000000000" pitchFamily="50" charset="-127"/>
      <p:regular r:id="rId5"/>
      <p:bold r:id="rId6"/>
    </p:embeddedFont>
    <p:embeddedFont>
      <p:font typeface="Noto Sans KR Light" panose="020B0200000000000000" pitchFamily="50" charset="-127"/>
      <p:regular r:id="rId7"/>
    </p:embeddedFont>
    <p:embeddedFont>
      <p:font typeface="경기천년제목OTF Medium" panose="02020603020101020101" pitchFamily="18" charset="-127"/>
      <p:regular r:id="rId8"/>
    </p:embeddedFont>
    <p:embeddedFont>
      <p:font typeface="나눔고딕" panose="020D0604000000000000" pitchFamily="50" charset="-127"/>
      <p:regular r:id="rId9"/>
      <p:bold r:id="rId10"/>
    </p:embeddedFont>
    <p:embeddedFont>
      <p:font typeface="맑은 고딕" panose="020B0503020000020004" pitchFamily="50" charset="-127"/>
      <p:regular r:id="rId11"/>
      <p:bold r:id="rId12"/>
    </p:embeddedFont>
    <p:embeddedFont>
      <p:font typeface="에스코어 드림 3 Light" panose="020B0303030302020204" pitchFamily="34" charset="-127"/>
      <p:regular r:id="rId13"/>
    </p:embeddedFont>
    <p:embeddedFont>
      <p:font typeface="에스코어 드림 5 Medium" panose="020B0503030302020204" pitchFamily="34" charset="-127"/>
      <p:regular r:id="rId1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ACF1"/>
    <a:srgbClr val="63A8E7"/>
    <a:srgbClr val="6CF0E0"/>
    <a:srgbClr val="CAEEFB"/>
    <a:srgbClr val="84D8D6"/>
    <a:srgbClr val="FFE269"/>
    <a:srgbClr val="FFCC66"/>
    <a:srgbClr val="FFCC00"/>
    <a:srgbClr val="3B76FB"/>
    <a:srgbClr val="4B8F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65" autoAdjust="0"/>
    <p:restoredTop sz="93202" autoAdjust="0"/>
  </p:normalViewPr>
  <p:slideViewPr>
    <p:cSldViewPr snapToGrid="0">
      <p:cViewPr varScale="1">
        <p:scale>
          <a:sx n="96" d="100"/>
          <a:sy n="96" d="100"/>
        </p:scale>
        <p:origin x="82" y="4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presProps" Target="presProp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8427" cy="513508"/>
          </a:xfrm>
          <a:prstGeom prst="rect">
            <a:avLst/>
          </a:prstGeom>
        </p:spPr>
        <p:txBody>
          <a:bodyPr vert="horz" lIns="94796" tIns="47398" rIns="94796" bIns="47398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4023993" y="0"/>
            <a:ext cx="3078427" cy="513508"/>
          </a:xfrm>
          <a:prstGeom prst="rect">
            <a:avLst/>
          </a:prstGeom>
        </p:spPr>
        <p:txBody>
          <a:bodyPr vert="horz" lIns="94796" tIns="47398" rIns="94796" bIns="47398" rtlCol="0"/>
          <a:lstStyle>
            <a:lvl1pPr algn="r">
              <a:defRPr sz="1200"/>
            </a:lvl1pPr>
          </a:lstStyle>
          <a:p>
            <a:fld id="{8688DEC5-EC74-462A-9421-75E115200DF2}" type="datetimeFigureOut">
              <a:rPr lang="ko-KR" altLang="en-US" smtClean="0"/>
              <a:t>2026-01-20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96" tIns="47398" rIns="94796" bIns="47398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4796" tIns="47398" rIns="94796" bIns="47398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721107"/>
            <a:ext cx="3078427" cy="513507"/>
          </a:xfrm>
          <a:prstGeom prst="rect">
            <a:avLst/>
          </a:prstGeom>
        </p:spPr>
        <p:txBody>
          <a:bodyPr vert="horz" lIns="94796" tIns="47398" rIns="94796" bIns="47398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4023993" y="9721107"/>
            <a:ext cx="3078427" cy="513507"/>
          </a:xfrm>
          <a:prstGeom prst="rect">
            <a:avLst/>
          </a:prstGeom>
        </p:spPr>
        <p:txBody>
          <a:bodyPr vert="horz" lIns="94796" tIns="47398" rIns="94796" bIns="47398" rtlCol="0" anchor="b"/>
          <a:lstStyle>
            <a:lvl1pPr algn="r">
              <a:defRPr sz="1200"/>
            </a:lvl1pPr>
          </a:lstStyle>
          <a:p>
            <a:fld id="{34512219-4999-4BED-A609-A8090B348C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38648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10D50A-1408-5751-6992-BA3C017D3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54993AC0-9488-FB81-0675-36F555C1D4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67767E8B-373A-10FE-7EE0-04CFE1A6CB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37D20D6-A8BF-D417-1F66-21797E230B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512219-4999-4BED-A609-A8090B348C71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3527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28A9-88FD-43A1-9763-424EDBA74819}" type="datetimeFigureOut">
              <a:rPr lang="ko-KR" altLang="en-US" smtClean="0"/>
              <a:t>2026-01-20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F9A25-5082-407E-B405-66CD0AC67F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9176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28A9-88FD-43A1-9763-424EDBA74819}" type="datetimeFigureOut">
              <a:rPr lang="ko-KR" altLang="en-US" smtClean="0"/>
              <a:t>2026-01-20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F9A25-5082-407E-B405-66CD0AC67F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0264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28A9-88FD-43A1-9763-424EDBA74819}" type="datetimeFigureOut">
              <a:rPr lang="ko-KR" altLang="en-US" smtClean="0"/>
              <a:t>2026-01-20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F9A25-5082-407E-B405-66CD0AC67F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0774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28A9-88FD-43A1-9763-424EDBA74819}" type="datetimeFigureOut">
              <a:rPr lang="ko-KR" altLang="en-US" smtClean="0"/>
              <a:t>2026-01-20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F9A25-5082-407E-B405-66CD0AC67F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400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28A9-88FD-43A1-9763-424EDBA74819}" type="datetimeFigureOut">
              <a:rPr lang="ko-KR" altLang="en-US" smtClean="0"/>
              <a:t>2026-01-20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F9A25-5082-407E-B405-66CD0AC67F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3817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28A9-88FD-43A1-9763-424EDBA74819}" type="datetimeFigureOut">
              <a:rPr lang="ko-KR" altLang="en-US" smtClean="0"/>
              <a:t>2026-01-20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F9A25-5082-407E-B405-66CD0AC67F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2886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28A9-88FD-43A1-9763-424EDBA74819}" type="datetimeFigureOut">
              <a:rPr lang="ko-KR" altLang="en-US" smtClean="0"/>
              <a:t>2026-01-20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F9A25-5082-407E-B405-66CD0AC67F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48881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28A9-88FD-43A1-9763-424EDBA74819}" type="datetimeFigureOut">
              <a:rPr lang="ko-KR" altLang="en-US" smtClean="0"/>
              <a:t>2026-01-20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F9A25-5082-407E-B405-66CD0AC67F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60883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28A9-88FD-43A1-9763-424EDBA74819}" type="datetimeFigureOut">
              <a:rPr lang="ko-KR" altLang="en-US" smtClean="0"/>
              <a:t>2026-01-20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F9A25-5082-407E-B405-66CD0AC67F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81862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28A9-88FD-43A1-9763-424EDBA74819}" type="datetimeFigureOut">
              <a:rPr lang="ko-KR" altLang="en-US" smtClean="0"/>
              <a:t>2026-01-20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F9A25-5082-407E-B405-66CD0AC67F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8889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228A9-88FD-43A1-9763-424EDBA74819}" type="datetimeFigureOut">
              <a:rPr lang="ko-KR" altLang="en-US" smtClean="0"/>
              <a:t>2026-01-20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F9A25-5082-407E-B405-66CD0AC67F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979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3E228A9-88FD-43A1-9763-424EDBA74819}" type="datetimeFigureOut">
              <a:rPr lang="ko-KR" altLang="en-US" smtClean="0"/>
              <a:t>2026-01-20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FF9A25-5082-407E-B405-66CD0AC67F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1575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20" Type="http://schemas.openxmlformats.org/officeDocument/2006/relationships/image" Target="../media/image18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19" Type="http://schemas.openxmlformats.org/officeDocument/2006/relationships/image" Target="../media/image17.pn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Relationship Id="rId22" Type="http://schemas.openxmlformats.org/officeDocument/2006/relationships/image" Target="../media/image2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26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6AB1B5-F262-EBBD-3F74-4628F7150E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직사각형 59">
            <a:extLst>
              <a:ext uri="{FF2B5EF4-FFF2-40B4-BE49-F238E27FC236}">
                <a16:creationId xmlns:a16="http://schemas.microsoft.com/office/drawing/2014/main" id="{62112421-376A-FEC6-FB17-64AB64E7D796}"/>
              </a:ext>
            </a:extLst>
          </p:cNvPr>
          <p:cNvSpPr/>
          <p:nvPr/>
        </p:nvSpPr>
        <p:spPr>
          <a:xfrm>
            <a:off x="6093253" y="4233"/>
            <a:ext cx="609874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DB901521-FFE8-4F9A-FBF4-FE73F9F7CF68}"/>
              </a:ext>
            </a:extLst>
          </p:cNvPr>
          <p:cNvSpPr/>
          <p:nvPr/>
        </p:nvSpPr>
        <p:spPr>
          <a:xfrm>
            <a:off x="6467489" y="344184"/>
            <a:ext cx="3990032" cy="508385"/>
          </a:xfrm>
          <a:prstGeom prst="roundRect">
            <a:avLst>
              <a:gd name="adj" fmla="val 37828"/>
            </a:avLst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chemeClr val="accent4">
                <a:lumMod val="20000"/>
                <a:lumOff val="80000"/>
              </a:schemeClr>
            </a:solidFill>
            <a:extLst>
              <a:ext uri="{C807C97D-BFC1-408E-A445-0C87EB9F89A2}">
                <ask:lineSketchStyleProps xmlns:ask="http://schemas.microsoft.com/office/drawing/2018/sketchyshapes" sd="1248133665">
                  <a:custGeom>
                    <a:avLst/>
                    <a:gdLst>
                      <a:gd name="csX0" fmla="*/ 0 w 4546600"/>
                      <a:gd name="csY0" fmla="*/ 192312 h 508385"/>
                      <a:gd name="csX1" fmla="*/ 192312 w 4546600"/>
                      <a:gd name="csY1" fmla="*/ 0 h 508385"/>
                      <a:gd name="csX2" fmla="*/ 4354288 w 4546600"/>
                      <a:gd name="csY2" fmla="*/ 0 h 508385"/>
                      <a:gd name="csX3" fmla="*/ 4546600 w 4546600"/>
                      <a:gd name="csY3" fmla="*/ 192312 h 508385"/>
                      <a:gd name="csX4" fmla="*/ 4546600 w 4546600"/>
                      <a:gd name="csY4" fmla="*/ 316073 h 508385"/>
                      <a:gd name="csX5" fmla="*/ 4354288 w 4546600"/>
                      <a:gd name="csY5" fmla="*/ 508385 h 508385"/>
                      <a:gd name="csX6" fmla="*/ 192312 w 4546600"/>
                      <a:gd name="csY6" fmla="*/ 508385 h 508385"/>
                      <a:gd name="csX7" fmla="*/ 0 w 4546600"/>
                      <a:gd name="csY7" fmla="*/ 316073 h 508385"/>
                      <a:gd name="csX8" fmla="*/ 0 w 4546600"/>
                      <a:gd name="csY8" fmla="*/ 192312 h 50838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4546600" h="508385" fill="none" extrusionOk="0">
                        <a:moveTo>
                          <a:pt x="0" y="192312"/>
                        </a:moveTo>
                        <a:cubicBezTo>
                          <a:pt x="3985" y="90964"/>
                          <a:pt x="77744" y="-14015"/>
                          <a:pt x="192312" y="0"/>
                        </a:cubicBezTo>
                        <a:cubicBezTo>
                          <a:pt x="921883" y="97731"/>
                          <a:pt x="3527857" y="-168746"/>
                          <a:pt x="4354288" y="0"/>
                        </a:cubicBezTo>
                        <a:cubicBezTo>
                          <a:pt x="4447809" y="9398"/>
                          <a:pt x="4545817" y="93107"/>
                          <a:pt x="4546600" y="192312"/>
                        </a:cubicBezTo>
                        <a:cubicBezTo>
                          <a:pt x="4542287" y="211804"/>
                          <a:pt x="4537311" y="260436"/>
                          <a:pt x="4546600" y="316073"/>
                        </a:cubicBezTo>
                        <a:cubicBezTo>
                          <a:pt x="4547702" y="420994"/>
                          <a:pt x="4465026" y="517009"/>
                          <a:pt x="4354288" y="508385"/>
                        </a:cubicBezTo>
                        <a:cubicBezTo>
                          <a:pt x="3354256" y="606260"/>
                          <a:pt x="801444" y="649692"/>
                          <a:pt x="192312" y="508385"/>
                        </a:cubicBezTo>
                        <a:cubicBezTo>
                          <a:pt x="83149" y="506140"/>
                          <a:pt x="-8716" y="418330"/>
                          <a:pt x="0" y="316073"/>
                        </a:cubicBezTo>
                        <a:cubicBezTo>
                          <a:pt x="593" y="274308"/>
                          <a:pt x="-9921" y="216471"/>
                          <a:pt x="0" y="192312"/>
                        </a:cubicBezTo>
                        <a:close/>
                      </a:path>
                      <a:path w="4546600" h="508385" stroke="0" extrusionOk="0">
                        <a:moveTo>
                          <a:pt x="0" y="192312"/>
                        </a:moveTo>
                        <a:cubicBezTo>
                          <a:pt x="-4376" y="78910"/>
                          <a:pt x="84418" y="2430"/>
                          <a:pt x="192312" y="0"/>
                        </a:cubicBezTo>
                        <a:cubicBezTo>
                          <a:pt x="773718" y="19985"/>
                          <a:pt x="3609965" y="-16138"/>
                          <a:pt x="4354288" y="0"/>
                        </a:cubicBezTo>
                        <a:cubicBezTo>
                          <a:pt x="4450614" y="1605"/>
                          <a:pt x="4553274" y="79784"/>
                          <a:pt x="4546600" y="192312"/>
                        </a:cubicBezTo>
                        <a:cubicBezTo>
                          <a:pt x="4549158" y="216986"/>
                          <a:pt x="4546829" y="296080"/>
                          <a:pt x="4546600" y="316073"/>
                        </a:cubicBezTo>
                        <a:cubicBezTo>
                          <a:pt x="4557530" y="438313"/>
                          <a:pt x="4470443" y="496816"/>
                          <a:pt x="4354288" y="508385"/>
                        </a:cubicBezTo>
                        <a:cubicBezTo>
                          <a:pt x="3446946" y="368461"/>
                          <a:pt x="1592135" y="501827"/>
                          <a:pt x="192312" y="508385"/>
                        </a:cubicBezTo>
                        <a:cubicBezTo>
                          <a:pt x="73773" y="515601"/>
                          <a:pt x="-2979" y="420348"/>
                          <a:pt x="0" y="316073"/>
                        </a:cubicBezTo>
                        <a:cubicBezTo>
                          <a:pt x="1506" y="271678"/>
                          <a:pt x="9497" y="227552"/>
                          <a:pt x="0" y="192312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03202D29-3DC2-75CB-D404-668E86896816}"/>
              </a:ext>
            </a:extLst>
          </p:cNvPr>
          <p:cNvSpPr/>
          <p:nvPr/>
        </p:nvSpPr>
        <p:spPr>
          <a:xfrm>
            <a:off x="195713" y="750868"/>
            <a:ext cx="5659845" cy="1661993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BCFD7840-4161-D9A1-9EE8-4D811902CBC1}"/>
              </a:ext>
            </a:extLst>
          </p:cNvPr>
          <p:cNvSpPr/>
          <p:nvPr/>
        </p:nvSpPr>
        <p:spPr>
          <a:xfrm>
            <a:off x="195713" y="332848"/>
            <a:ext cx="4546600" cy="508385"/>
          </a:xfrm>
          <a:prstGeom prst="roundRect">
            <a:avLst>
              <a:gd name="adj" fmla="val 37828"/>
            </a:avLst>
          </a:prstGeom>
          <a:solidFill>
            <a:srgbClr val="FFE269"/>
          </a:solidFill>
          <a:ln w="12700">
            <a:noFill/>
            <a:extLst>
              <a:ext uri="{C807C97D-BFC1-408E-A445-0C87EB9F89A2}">
                <ask:lineSketchStyleProps xmlns:ask="http://schemas.microsoft.com/office/drawing/2018/sketchyshapes" sd="1248133665">
                  <a:custGeom>
                    <a:avLst/>
                    <a:gdLst>
                      <a:gd name="csX0" fmla="*/ 0 w 4546600"/>
                      <a:gd name="csY0" fmla="*/ 192312 h 508385"/>
                      <a:gd name="csX1" fmla="*/ 192312 w 4546600"/>
                      <a:gd name="csY1" fmla="*/ 0 h 508385"/>
                      <a:gd name="csX2" fmla="*/ 4354288 w 4546600"/>
                      <a:gd name="csY2" fmla="*/ 0 h 508385"/>
                      <a:gd name="csX3" fmla="*/ 4546600 w 4546600"/>
                      <a:gd name="csY3" fmla="*/ 192312 h 508385"/>
                      <a:gd name="csX4" fmla="*/ 4546600 w 4546600"/>
                      <a:gd name="csY4" fmla="*/ 316073 h 508385"/>
                      <a:gd name="csX5" fmla="*/ 4354288 w 4546600"/>
                      <a:gd name="csY5" fmla="*/ 508385 h 508385"/>
                      <a:gd name="csX6" fmla="*/ 192312 w 4546600"/>
                      <a:gd name="csY6" fmla="*/ 508385 h 508385"/>
                      <a:gd name="csX7" fmla="*/ 0 w 4546600"/>
                      <a:gd name="csY7" fmla="*/ 316073 h 508385"/>
                      <a:gd name="csX8" fmla="*/ 0 w 4546600"/>
                      <a:gd name="csY8" fmla="*/ 192312 h 508385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4546600" h="508385" fill="none" extrusionOk="0">
                        <a:moveTo>
                          <a:pt x="0" y="192312"/>
                        </a:moveTo>
                        <a:cubicBezTo>
                          <a:pt x="3985" y="90964"/>
                          <a:pt x="77744" y="-14015"/>
                          <a:pt x="192312" y="0"/>
                        </a:cubicBezTo>
                        <a:cubicBezTo>
                          <a:pt x="921883" y="97731"/>
                          <a:pt x="3527857" y="-168746"/>
                          <a:pt x="4354288" y="0"/>
                        </a:cubicBezTo>
                        <a:cubicBezTo>
                          <a:pt x="4447809" y="9398"/>
                          <a:pt x="4545817" y="93107"/>
                          <a:pt x="4546600" y="192312"/>
                        </a:cubicBezTo>
                        <a:cubicBezTo>
                          <a:pt x="4542287" y="211804"/>
                          <a:pt x="4537311" y="260436"/>
                          <a:pt x="4546600" y="316073"/>
                        </a:cubicBezTo>
                        <a:cubicBezTo>
                          <a:pt x="4547702" y="420994"/>
                          <a:pt x="4465026" y="517009"/>
                          <a:pt x="4354288" y="508385"/>
                        </a:cubicBezTo>
                        <a:cubicBezTo>
                          <a:pt x="3354256" y="606260"/>
                          <a:pt x="801444" y="649692"/>
                          <a:pt x="192312" y="508385"/>
                        </a:cubicBezTo>
                        <a:cubicBezTo>
                          <a:pt x="83149" y="506140"/>
                          <a:pt x="-8716" y="418330"/>
                          <a:pt x="0" y="316073"/>
                        </a:cubicBezTo>
                        <a:cubicBezTo>
                          <a:pt x="593" y="274308"/>
                          <a:pt x="-9921" y="216471"/>
                          <a:pt x="0" y="192312"/>
                        </a:cubicBezTo>
                        <a:close/>
                      </a:path>
                      <a:path w="4546600" h="508385" stroke="0" extrusionOk="0">
                        <a:moveTo>
                          <a:pt x="0" y="192312"/>
                        </a:moveTo>
                        <a:cubicBezTo>
                          <a:pt x="-4376" y="78910"/>
                          <a:pt x="84418" y="2430"/>
                          <a:pt x="192312" y="0"/>
                        </a:cubicBezTo>
                        <a:cubicBezTo>
                          <a:pt x="773718" y="19985"/>
                          <a:pt x="3609965" y="-16138"/>
                          <a:pt x="4354288" y="0"/>
                        </a:cubicBezTo>
                        <a:cubicBezTo>
                          <a:pt x="4450614" y="1605"/>
                          <a:pt x="4553274" y="79784"/>
                          <a:pt x="4546600" y="192312"/>
                        </a:cubicBezTo>
                        <a:cubicBezTo>
                          <a:pt x="4549158" y="216986"/>
                          <a:pt x="4546829" y="296080"/>
                          <a:pt x="4546600" y="316073"/>
                        </a:cubicBezTo>
                        <a:cubicBezTo>
                          <a:pt x="4557530" y="438313"/>
                          <a:pt x="4470443" y="496816"/>
                          <a:pt x="4354288" y="508385"/>
                        </a:cubicBezTo>
                        <a:cubicBezTo>
                          <a:pt x="3446946" y="368461"/>
                          <a:pt x="1592135" y="501827"/>
                          <a:pt x="192312" y="508385"/>
                        </a:cubicBezTo>
                        <a:cubicBezTo>
                          <a:pt x="73773" y="515601"/>
                          <a:pt x="-2979" y="420348"/>
                          <a:pt x="0" y="316073"/>
                        </a:cubicBezTo>
                        <a:cubicBezTo>
                          <a:pt x="1506" y="271678"/>
                          <a:pt x="9497" y="227552"/>
                          <a:pt x="0" y="192312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8D3D84-457D-CB4F-63E1-A55253A3ECEA}"/>
              </a:ext>
            </a:extLst>
          </p:cNvPr>
          <p:cNvSpPr txBox="1"/>
          <p:nvPr/>
        </p:nvSpPr>
        <p:spPr>
          <a:xfrm>
            <a:off x="237744" y="408835"/>
            <a:ext cx="53054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  <a:cs typeface="ADLaM Display" panose="02010000000000000000" pitchFamily="2" charset="0"/>
              </a:rPr>
              <a:t>해바라기센터</a:t>
            </a:r>
            <a:r>
              <a:rPr lang="en-US" altLang="ko-KR" dirty="0">
                <a:latin typeface="에스코어 드림 3 Light" panose="020B0303030302020204" pitchFamily="34" charset="-127"/>
                <a:ea typeface="에스코어 드림 3 Light" panose="020B0303030302020204" pitchFamily="34" charset="-127"/>
                <a:cs typeface="Posterama" panose="020B0502040204020203" pitchFamily="34" charset="0"/>
              </a:rPr>
              <a:t>(</a:t>
            </a:r>
            <a:r>
              <a:rPr lang="ko-KR" altLang="en-US" dirty="0" err="1">
                <a:latin typeface="에스코어 드림 3 Light" panose="020B0303030302020204" pitchFamily="34" charset="-127"/>
                <a:ea typeface="에스코어 드림 3 Light" panose="020B0303030302020204" pitchFamily="34" charset="-127"/>
                <a:cs typeface="Posterama" panose="020B0502040204020203" pitchFamily="34" charset="0"/>
              </a:rPr>
              <a:t>성폭력피해자통합지원센터</a:t>
            </a:r>
            <a:r>
              <a:rPr lang="en-US" altLang="ko-KR" dirty="0">
                <a:latin typeface="에스코어 드림 3 Light" panose="020B0303030302020204" pitchFamily="34" charset="-127"/>
                <a:ea typeface="에스코어 드림 3 Light" panose="020B0303030302020204" pitchFamily="34" charset="-127"/>
                <a:cs typeface="Posterama" panose="020B0502040204020203" pitchFamily="34" charset="0"/>
              </a:rPr>
              <a:t>)</a:t>
            </a:r>
            <a:endParaRPr lang="ko-KR" altLang="en-US" sz="2000" dirty="0">
              <a:latin typeface="에스코어 드림 3 Light" panose="020B0303030302020204" pitchFamily="34" charset="-127"/>
              <a:ea typeface="에스코어 드림 3 Light" panose="020B0303030302020204" pitchFamily="34" charset="-127"/>
              <a:cs typeface="Posterama" panose="020B050204020402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CAAA7E-2AB8-93E6-F06A-4242EEA9B891}"/>
              </a:ext>
            </a:extLst>
          </p:cNvPr>
          <p:cNvSpPr txBox="1"/>
          <p:nvPr/>
        </p:nvSpPr>
        <p:spPr>
          <a:xfrm>
            <a:off x="326734" y="921326"/>
            <a:ext cx="5379799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>
              <a:lnSpc>
                <a:spcPct val="150000"/>
              </a:lnSpc>
            </a:pPr>
            <a:r>
              <a:rPr lang="ko-KR" altLang="en-US" sz="1400" spc="-1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해바라기센터는 성폭력</a:t>
            </a:r>
            <a:r>
              <a:rPr lang="en-US" altLang="ko-KR" sz="1400" spc="-1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·</a:t>
            </a:r>
            <a:r>
              <a:rPr lang="ko-KR" altLang="en-US" sz="1400" spc="-1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가정폭력</a:t>
            </a:r>
            <a:r>
              <a:rPr lang="en-US" altLang="ko-KR" sz="1400" spc="-1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·</a:t>
            </a:r>
            <a:r>
              <a:rPr lang="ko-KR" altLang="en-US" sz="1400" spc="-1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성매매 피해자 등에 대하여 </a:t>
            </a:r>
            <a:r>
              <a:rPr lang="en-US" altLang="ko-KR" sz="1400" b="1" spc="-1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365</a:t>
            </a:r>
            <a:r>
              <a:rPr lang="ko-KR" altLang="en-US" sz="1400" b="1" spc="-1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일 </a:t>
            </a:r>
            <a:r>
              <a:rPr lang="en-US" altLang="ko-KR" sz="1400" b="1" spc="-1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24</a:t>
            </a:r>
            <a:r>
              <a:rPr lang="ko-KR" altLang="en-US" sz="1400" b="1" spc="-1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시간 상담</a:t>
            </a:r>
            <a:r>
              <a:rPr lang="en-US" altLang="ko-KR" sz="1400" b="1" spc="-1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, </a:t>
            </a:r>
            <a:r>
              <a:rPr lang="ko-KR" altLang="en-US" sz="1400" b="1" spc="-1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의료</a:t>
            </a:r>
            <a:r>
              <a:rPr lang="en-US" altLang="ko-KR" sz="1400" b="1" spc="-1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, </a:t>
            </a:r>
            <a:r>
              <a:rPr lang="ko-KR" altLang="en-US" sz="1400" b="1" spc="-1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수사</a:t>
            </a:r>
            <a:r>
              <a:rPr lang="en-US" altLang="ko-KR" sz="1400" b="1" spc="-1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‧</a:t>
            </a:r>
            <a:r>
              <a:rPr lang="ko-KR" altLang="en-US" sz="1400" b="1" spc="-1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법률</a:t>
            </a:r>
            <a:r>
              <a:rPr lang="en-US" altLang="ko-KR" sz="1400" b="1" spc="-1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, </a:t>
            </a:r>
            <a:r>
              <a:rPr lang="ko-KR" altLang="en-US" sz="1400" b="1" spc="-1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심리 지원을 원스톱으로 제공</a:t>
            </a:r>
            <a:r>
              <a:rPr lang="ko-KR" altLang="en-US" sz="1400" spc="-1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함으로써 피해자가 폭력 피해로 인한 위기 상황에 대처하고 </a:t>
            </a:r>
            <a:r>
              <a:rPr lang="en-US" altLang="ko-KR" sz="1400" spc="-1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2</a:t>
            </a:r>
            <a:r>
              <a:rPr lang="ko-KR" altLang="en-US" sz="1400" spc="-1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차 피해를 방지할 수 있도록 지원하는   </a:t>
            </a:r>
            <a:r>
              <a:rPr lang="ko-KR" altLang="en-US" sz="1400" b="1" spc="-1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여성</a:t>
            </a:r>
            <a:r>
              <a:rPr lang="en-US" altLang="ko-KR" sz="1400" b="1" spc="-1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‧</a:t>
            </a:r>
            <a:r>
              <a:rPr lang="ko-KR" altLang="en-US" sz="1400" b="1" spc="-1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아동폭력피해자 통합지원센터입니다</a:t>
            </a:r>
            <a:r>
              <a:rPr lang="en-US" altLang="ko-KR" sz="1400" spc="-1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.</a:t>
            </a:r>
            <a:endParaRPr lang="ko-KR" altLang="en-US" sz="1400" spc="-100" dirty="0">
              <a:latin typeface="Noto Sans KR" panose="020B0200000000000000" pitchFamily="50" charset="-127"/>
              <a:ea typeface="Noto Sans KR" panose="020B0200000000000000" pitchFamily="50" charset="-127"/>
            </a:endParaRPr>
          </a:p>
          <a:p>
            <a:endParaRPr lang="ko-KR" altLang="en-US" dirty="0"/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F3065CB9-444C-9B64-5CBD-62229671F985}"/>
              </a:ext>
            </a:extLst>
          </p:cNvPr>
          <p:cNvSpPr/>
          <p:nvPr/>
        </p:nvSpPr>
        <p:spPr>
          <a:xfrm>
            <a:off x="197803" y="2640993"/>
            <a:ext cx="1714011" cy="3986987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93DA9275-3830-7209-B929-86938BDC185B}"/>
              </a:ext>
            </a:extLst>
          </p:cNvPr>
          <p:cNvSpPr/>
          <p:nvPr/>
        </p:nvSpPr>
        <p:spPr>
          <a:xfrm>
            <a:off x="2169675" y="2640993"/>
            <a:ext cx="1714011" cy="3986986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B522E018-20C1-780E-73FF-D8F58F6EC75E}"/>
              </a:ext>
            </a:extLst>
          </p:cNvPr>
          <p:cNvSpPr/>
          <p:nvPr/>
        </p:nvSpPr>
        <p:spPr>
          <a:xfrm>
            <a:off x="4141547" y="2640993"/>
            <a:ext cx="1714011" cy="3986986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6C0C845-7237-CAFC-66BF-9DC59258987E}"/>
              </a:ext>
            </a:extLst>
          </p:cNvPr>
          <p:cNvSpPr txBox="1"/>
          <p:nvPr/>
        </p:nvSpPr>
        <p:spPr>
          <a:xfrm>
            <a:off x="228068" y="3844948"/>
            <a:ext cx="17395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12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성폭력</a:t>
            </a:r>
            <a:r>
              <a:rPr lang="en-US" altLang="ko-KR" sz="12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·</a:t>
            </a:r>
            <a:r>
              <a:rPr lang="ko-KR" altLang="en-US" sz="12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가정폭력</a:t>
            </a:r>
            <a:r>
              <a:rPr lang="en-US" altLang="ko-KR" sz="12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·</a:t>
            </a:r>
          </a:p>
          <a:p>
            <a:pPr fontAlgn="base"/>
            <a:r>
              <a:rPr lang="ko-KR" altLang="en-US" sz="12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성매매 피해자와 가족 등</a:t>
            </a:r>
            <a:endParaRPr lang="ko-KR" altLang="en-US" sz="1000" dirty="0">
              <a:latin typeface="Noto Sans KR" panose="020B0200000000000000" pitchFamily="50" charset="-127"/>
              <a:ea typeface="Noto Sans KR" panose="020B0200000000000000" pitchFamily="50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EA7491C-170D-E892-2EE9-2AF0C07A7386}"/>
              </a:ext>
            </a:extLst>
          </p:cNvPr>
          <p:cNvSpPr txBox="1"/>
          <p:nvPr/>
        </p:nvSpPr>
        <p:spPr>
          <a:xfrm>
            <a:off x="285644" y="4744352"/>
            <a:ext cx="1769454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365</a:t>
            </a:r>
            <a:r>
              <a:rPr lang="ko-KR" altLang="en-US" sz="12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일 </a:t>
            </a:r>
            <a:r>
              <a:rPr lang="en-US" altLang="ko-KR" sz="12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24</a:t>
            </a:r>
            <a:r>
              <a:rPr lang="ko-KR" altLang="en-US" sz="12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시간</a:t>
            </a:r>
          </a:p>
        </p:txBody>
      </p:sp>
      <p:sp>
        <p:nvSpPr>
          <p:cNvPr id="59" name="사각형: 둥근 위쪽 모서리 58">
            <a:extLst>
              <a:ext uri="{FF2B5EF4-FFF2-40B4-BE49-F238E27FC236}">
                <a16:creationId xmlns:a16="http://schemas.microsoft.com/office/drawing/2014/main" id="{7D74143D-4BA9-3A61-3FD5-0F8D003942F5}"/>
              </a:ext>
            </a:extLst>
          </p:cNvPr>
          <p:cNvSpPr/>
          <p:nvPr/>
        </p:nvSpPr>
        <p:spPr>
          <a:xfrm>
            <a:off x="186512" y="2605052"/>
            <a:ext cx="1734177" cy="736887"/>
          </a:xfrm>
          <a:prstGeom prst="round2SameRect">
            <a:avLst/>
          </a:prstGeom>
          <a:solidFill>
            <a:srgbClr val="63A8E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7" name="사각형: 둥근 위쪽 모서리 56">
            <a:extLst>
              <a:ext uri="{FF2B5EF4-FFF2-40B4-BE49-F238E27FC236}">
                <a16:creationId xmlns:a16="http://schemas.microsoft.com/office/drawing/2014/main" id="{B2C494E2-C191-94E2-F796-EB317E0FF83B}"/>
              </a:ext>
            </a:extLst>
          </p:cNvPr>
          <p:cNvSpPr/>
          <p:nvPr/>
        </p:nvSpPr>
        <p:spPr>
          <a:xfrm>
            <a:off x="4131463" y="2612292"/>
            <a:ext cx="1734177" cy="736887"/>
          </a:xfrm>
          <a:prstGeom prst="round2SameRect">
            <a:avLst/>
          </a:prstGeom>
          <a:solidFill>
            <a:srgbClr val="8AC7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사각형: 둥근 위쪽 모서리 57">
            <a:extLst>
              <a:ext uri="{FF2B5EF4-FFF2-40B4-BE49-F238E27FC236}">
                <a16:creationId xmlns:a16="http://schemas.microsoft.com/office/drawing/2014/main" id="{960A583D-55F7-00A5-B533-2C539D5573AD}"/>
              </a:ext>
            </a:extLst>
          </p:cNvPr>
          <p:cNvSpPr/>
          <p:nvPr/>
        </p:nvSpPr>
        <p:spPr>
          <a:xfrm>
            <a:off x="2159591" y="2612292"/>
            <a:ext cx="1734177" cy="736887"/>
          </a:xfrm>
          <a:prstGeom prst="round2SameRect">
            <a:avLst/>
          </a:prstGeom>
          <a:solidFill>
            <a:srgbClr val="FFE2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339E8FE-84C5-73A9-AD7C-7B73FD72D17C}"/>
              </a:ext>
            </a:extLst>
          </p:cNvPr>
          <p:cNvSpPr txBox="1"/>
          <p:nvPr/>
        </p:nvSpPr>
        <p:spPr>
          <a:xfrm>
            <a:off x="343815" y="2728549"/>
            <a:ext cx="176945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위기지원형</a:t>
            </a:r>
            <a:endParaRPr lang="en-US" altLang="ko-KR" sz="2000" dirty="0">
              <a:latin typeface="에스코어 드림 5 Medium" panose="020B0503030302020204" pitchFamily="34" charset="-127"/>
              <a:ea typeface="에스코어 드림 5 Medium" panose="020B0503030302020204" pitchFamily="34" charset="-127"/>
            </a:endParaRPr>
          </a:p>
          <a:p>
            <a:endParaRPr lang="ko-KR" altLang="en-US" sz="1400" dirty="0">
              <a:latin typeface="Noto Sans KR" panose="020B0200000000000000" pitchFamily="50" charset="-127"/>
              <a:ea typeface="Noto Sans KR" panose="020B0200000000000000" pitchFamily="50" charset="-127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B6F862C-44FD-C749-AB9D-BBD35855640E}"/>
              </a:ext>
            </a:extLst>
          </p:cNvPr>
          <p:cNvSpPr txBox="1"/>
          <p:nvPr/>
        </p:nvSpPr>
        <p:spPr>
          <a:xfrm>
            <a:off x="2138426" y="2728549"/>
            <a:ext cx="176945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아동형</a:t>
            </a:r>
            <a:endParaRPr lang="en-US" altLang="ko-KR" sz="2000" dirty="0">
              <a:latin typeface="에스코어 드림 5 Medium" panose="020B0503030302020204" pitchFamily="34" charset="-127"/>
              <a:ea typeface="에스코어 드림 5 Medium" panose="020B0503030302020204" pitchFamily="34" charset="-127"/>
            </a:endParaRPr>
          </a:p>
          <a:p>
            <a:pPr algn="ctr"/>
            <a:endParaRPr lang="ko-KR" altLang="en-US" sz="1400" dirty="0">
              <a:latin typeface="Noto Sans KR" panose="020B0200000000000000" pitchFamily="50" charset="-127"/>
              <a:ea typeface="Noto Sans KR" panose="020B0200000000000000" pitchFamily="50" charset="-127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CB2CD995-8E92-61FF-5B43-2B1230FB9CCF}"/>
              </a:ext>
            </a:extLst>
          </p:cNvPr>
          <p:cNvSpPr txBox="1"/>
          <p:nvPr/>
        </p:nvSpPr>
        <p:spPr>
          <a:xfrm>
            <a:off x="4096186" y="2734110"/>
            <a:ext cx="176945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통합형</a:t>
            </a:r>
            <a:endParaRPr lang="en-US" altLang="ko-KR" sz="2000" dirty="0">
              <a:latin typeface="에스코어 드림 5 Medium" panose="020B0503030302020204" pitchFamily="34" charset="-127"/>
              <a:ea typeface="에스코어 드림 5 Medium" panose="020B0503030302020204" pitchFamily="34" charset="-127"/>
            </a:endParaRPr>
          </a:p>
          <a:p>
            <a:endParaRPr lang="ko-KR" altLang="en-US" sz="1400" dirty="0">
              <a:latin typeface="Noto Sans KR" panose="020B0200000000000000" pitchFamily="50" charset="-127"/>
              <a:ea typeface="Noto Sans KR" panose="020B0200000000000000" pitchFamily="50" charset="-127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CFD81887-7B3E-44C5-5924-FDEE5E956F32}"/>
              </a:ext>
            </a:extLst>
          </p:cNvPr>
          <p:cNvSpPr txBox="1"/>
          <p:nvPr/>
        </p:nvSpPr>
        <p:spPr>
          <a:xfrm>
            <a:off x="6533024" y="419842"/>
            <a:ext cx="38834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  <a:cs typeface="ADLaM Display" panose="02010000000000000000" pitchFamily="2" charset="0"/>
              </a:rPr>
              <a:t>해바라기센터 피해자 지원 서비스</a:t>
            </a:r>
            <a:endParaRPr lang="ko-KR" altLang="en-US" sz="2000" dirty="0">
              <a:latin typeface="Noto Sans KR Light" panose="020B0200000000000000" pitchFamily="50" charset="-127"/>
              <a:ea typeface="Noto Sans KR Light" panose="020B0200000000000000" pitchFamily="50" charset="-127"/>
              <a:cs typeface="Posterama" panose="020B0502040204020203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562AFF7E-479C-F4DC-4496-9C3D917DA8E5}"/>
              </a:ext>
            </a:extLst>
          </p:cNvPr>
          <p:cNvSpPr txBox="1"/>
          <p:nvPr/>
        </p:nvSpPr>
        <p:spPr>
          <a:xfrm>
            <a:off x="206086" y="5674158"/>
            <a:ext cx="11188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kern="0" spc="-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•</a:t>
            </a:r>
            <a:r>
              <a:rPr lang="ko-KR" altLang="en-US" sz="1200" kern="0" spc="-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위</a:t>
            </a:r>
            <a:r>
              <a:rPr lang="ko-KR" altLang="en-US" sz="1200" kern="0" spc="-100" dirty="0">
                <a:solidFill>
                  <a:srgbClr val="000000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기상황 대응</a:t>
            </a:r>
            <a:endParaRPr lang="en-US" altLang="ko-KR" sz="1200" kern="0" spc="-100" dirty="0">
              <a:solidFill>
                <a:srgbClr val="000000"/>
              </a:solidFill>
              <a:latin typeface="Noto Sans KR" panose="020B0200000000000000" pitchFamily="50" charset="-127"/>
              <a:ea typeface="Noto Sans KR" panose="020B0200000000000000" pitchFamily="50" charset="-127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0B21FAE3-C96B-AA1A-A6E1-CEC7955F7EE5}"/>
              </a:ext>
            </a:extLst>
          </p:cNvPr>
          <p:cNvSpPr txBox="1"/>
          <p:nvPr/>
        </p:nvSpPr>
        <p:spPr>
          <a:xfrm>
            <a:off x="205536" y="5999000"/>
            <a:ext cx="17694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kern="0" spc="-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•</a:t>
            </a:r>
            <a:r>
              <a:rPr lang="ko-KR" altLang="en-US" sz="1200" kern="0" spc="-100" dirty="0">
                <a:solidFill>
                  <a:srgbClr val="000000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상담</a:t>
            </a:r>
            <a:r>
              <a:rPr lang="en-US" altLang="ko-KR" sz="1200" kern="0" spc="-100" dirty="0">
                <a:solidFill>
                  <a:srgbClr val="000000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,   </a:t>
            </a:r>
            <a:r>
              <a:rPr lang="ko-KR" altLang="en-US" sz="1200" kern="0" spc="-100" dirty="0">
                <a:solidFill>
                  <a:srgbClr val="000000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의료</a:t>
            </a:r>
            <a:r>
              <a:rPr lang="en-US" altLang="ko-KR" sz="1200" kern="0" spc="-100" dirty="0">
                <a:solidFill>
                  <a:srgbClr val="000000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, </a:t>
            </a:r>
          </a:p>
          <a:p>
            <a:r>
              <a:rPr lang="en-US" altLang="ko-KR" sz="1200" kern="0" spc="-100" dirty="0">
                <a:solidFill>
                  <a:srgbClr val="000000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    </a:t>
            </a:r>
            <a:r>
              <a:rPr lang="ko-KR" altLang="en-US" sz="1200" kern="0" spc="-100" dirty="0">
                <a:solidFill>
                  <a:srgbClr val="000000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수사</a:t>
            </a:r>
            <a:r>
              <a:rPr lang="en-US" altLang="ko-KR" sz="1200" kern="0" spc="-270" dirty="0">
                <a:solidFill>
                  <a:srgbClr val="000000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 </a:t>
            </a:r>
            <a:r>
              <a:rPr lang="en-US" altLang="ko-KR" sz="12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·</a:t>
            </a:r>
            <a:r>
              <a:rPr lang="ko-KR" altLang="en-US" sz="12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법률 지원</a:t>
            </a:r>
          </a:p>
        </p:txBody>
      </p:sp>
      <p:sp>
        <p:nvSpPr>
          <p:cNvPr id="81" name="직사각형 80">
            <a:extLst>
              <a:ext uri="{FF2B5EF4-FFF2-40B4-BE49-F238E27FC236}">
                <a16:creationId xmlns:a16="http://schemas.microsoft.com/office/drawing/2014/main" id="{2AA6268E-3401-038A-8A11-5382CAEDF1B9}"/>
              </a:ext>
            </a:extLst>
          </p:cNvPr>
          <p:cNvSpPr/>
          <p:nvPr/>
        </p:nvSpPr>
        <p:spPr>
          <a:xfrm>
            <a:off x="8838434" y="2103863"/>
            <a:ext cx="329177" cy="4692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1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7D10BCC8-E95E-3267-C8C0-F1547C74A041}"/>
              </a:ext>
            </a:extLst>
          </p:cNvPr>
          <p:cNvSpPr txBox="1"/>
          <p:nvPr/>
        </p:nvSpPr>
        <p:spPr>
          <a:xfrm>
            <a:off x="279857" y="3531688"/>
            <a:ext cx="11188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>
                <a:latin typeface="Noto Sans KR" panose="020B0200000000000000" pitchFamily="50" charset="-127"/>
                <a:ea typeface="Noto Sans KR" panose="020B0200000000000000" pitchFamily="50" charset="-127"/>
              </a:rPr>
              <a:t>지원 대상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29CED906-4EDE-9910-5AA8-44FA91FB0358}"/>
              </a:ext>
            </a:extLst>
          </p:cNvPr>
          <p:cNvSpPr txBox="1"/>
          <p:nvPr/>
        </p:nvSpPr>
        <p:spPr>
          <a:xfrm>
            <a:off x="4178318" y="3844948"/>
            <a:ext cx="1726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12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성폭력</a:t>
            </a:r>
            <a:r>
              <a:rPr lang="en-US" altLang="ko-KR" sz="12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·</a:t>
            </a:r>
            <a:r>
              <a:rPr lang="ko-KR" altLang="en-US" sz="12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가정폭력</a:t>
            </a:r>
            <a:r>
              <a:rPr lang="en-US" altLang="ko-KR" sz="12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·</a:t>
            </a:r>
          </a:p>
          <a:p>
            <a:pPr fontAlgn="base"/>
            <a:r>
              <a:rPr lang="ko-KR" altLang="en-US" sz="12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성매매 피해자와 가족 등</a:t>
            </a:r>
            <a:endParaRPr lang="ko-KR" altLang="en-US" sz="1000" dirty="0">
              <a:latin typeface="Noto Sans KR" panose="020B0200000000000000" pitchFamily="50" charset="-127"/>
              <a:ea typeface="Noto Sans KR" panose="020B0200000000000000" pitchFamily="50" charset="-127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5AC1CA92-8517-1358-1074-EF3BFB773919}"/>
              </a:ext>
            </a:extLst>
          </p:cNvPr>
          <p:cNvSpPr txBox="1"/>
          <p:nvPr/>
        </p:nvSpPr>
        <p:spPr>
          <a:xfrm>
            <a:off x="4208502" y="3531688"/>
            <a:ext cx="11188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>
                <a:latin typeface="Noto Sans KR" panose="020B0200000000000000" pitchFamily="50" charset="-127"/>
                <a:ea typeface="Noto Sans KR" panose="020B0200000000000000" pitchFamily="50" charset="-127"/>
              </a:rPr>
              <a:t>지원 대상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8877766A-E9F6-C95C-18F4-5DE498FD0FBA}"/>
              </a:ext>
            </a:extLst>
          </p:cNvPr>
          <p:cNvSpPr txBox="1"/>
          <p:nvPr/>
        </p:nvSpPr>
        <p:spPr>
          <a:xfrm>
            <a:off x="4224094" y="4744352"/>
            <a:ext cx="1769454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365</a:t>
            </a:r>
            <a:r>
              <a:rPr lang="ko-KR" altLang="en-US" sz="12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일 </a:t>
            </a:r>
            <a:r>
              <a:rPr lang="en-US" altLang="ko-KR" sz="12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24</a:t>
            </a:r>
            <a:r>
              <a:rPr lang="ko-KR" altLang="en-US" sz="12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시간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8E04C428-937C-AB6C-E0C1-F71DEF49957A}"/>
              </a:ext>
            </a:extLst>
          </p:cNvPr>
          <p:cNvSpPr txBox="1"/>
          <p:nvPr/>
        </p:nvSpPr>
        <p:spPr>
          <a:xfrm>
            <a:off x="4162546" y="5612494"/>
            <a:ext cx="1769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kern="0" spc="-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•</a:t>
            </a:r>
            <a:r>
              <a:rPr lang="ko-KR" altLang="en-US" sz="1200" kern="0" spc="-100" dirty="0">
                <a:solidFill>
                  <a:srgbClr val="000000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위기상황 대응</a:t>
            </a:r>
            <a:endParaRPr lang="en-US" altLang="ko-KR" sz="1200" kern="0" spc="-100" dirty="0">
              <a:solidFill>
                <a:srgbClr val="000000"/>
              </a:solidFill>
              <a:latin typeface="Noto Sans KR" panose="020B0200000000000000" pitchFamily="50" charset="-127"/>
              <a:ea typeface="Noto Sans KR" panose="020B0200000000000000" pitchFamily="50" charset="-127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4ED2671E-BF09-207D-7EEA-BF74C029C7C4}"/>
              </a:ext>
            </a:extLst>
          </p:cNvPr>
          <p:cNvSpPr txBox="1"/>
          <p:nvPr/>
        </p:nvSpPr>
        <p:spPr>
          <a:xfrm>
            <a:off x="4156196" y="5860678"/>
            <a:ext cx="17694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kern="0" spc="-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•</a:t>
            </a:r>
            <a:r>
              <a:rPr lang="ko-KR" altLang="en-US" sz="1200" kern="0" spc="-100" dirty="0">
                <a:solidFill>
                  <a:srgbClr val="000000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상담</a:t>
            </a:r>
            <a:r>
              <a:rPr lang="en-US" altLang="ko-KR" sz="1200" kern="0" spc="-100" dirty="0">
                <a:solidFill>
                  <a:srgbClr val="000000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,   </a:t>
            </a:r>
            <a:r>
              <a:rPr lang="ko-KR" altLang="en-US" sz="1200" kern="0" spc="-100" dirty="0">
                <a:solidFill>
                  <a:srgbClr val="000000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의료</a:t>
            </a:r>
            <a:r>
              <a:rPr lang="en-US" altLang="ko-KR" sz="1200" kern="0" spc="-100" dirty="0">
                <a:solidFill>
                  <a:srgbClr val="000000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,  </a:t>
            </a:r>
          </a:p>
          <a:p>
            <a:r>
              <a:rPr lang="en-US" altLang="ko-KR" sz="1200" kern="0" spc="-100" dirty="0">
                <a:solidFill>
                  <a:srgbClr val="000000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     </a:t>
            </a:r>
            <a:r>
              <a:rPr lang="ko-KR" altLang="en-US" sz="1200" kern="0" spc="-100" dirty="0">
                <a:solidFill>
                  <a:srgbClr val="000000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수사</a:t>
            </a:r>
            <a:r>
              <a:rPr lang="en-US" altLang="ko-KR" sz="1200" kern="0" spc="-270" dirty="0">
                <a:solidFill>
                  <a:srgbClr val="000000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 </a:t>
            </a:r>
            <a:r>
              <a:rPr lang="en-US" altLang="ko-KR" sz="12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·</a:t>
            </a:r>
            <a:r>
              <a:rPr lang="ko-KR" altLang="en-US" sz="12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법률</a:t>
            </a:r>
            <a:r>
              <a:rPr lang="en-US" altLang="ko-KR" sz="12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, </a:t>
            </a:r>
            <a:r>
              <a:rPr lang="ko-KR" altLang="en-US" sz="12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심리 지원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51240FEF-BA42-3864-DB74-9EDDCFFBD3F1}"/>
              </a:ext>
            </a:extLst>
          </p:cNvPr>
          <p:cNvSpPr txBox="1"/>
          <p:nvPr/>
        </p:nvSpPr>
        <p:spPr>
          <a:xfrm>
            <a:off x="4162546" y="6288767"/>
            <a:ext cx="1769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kern="0" spc="-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•</a:t>
            </a:r>
            <a:r>
              <a:rPr lang="ko-KR" altLang="en-US" sz="1200" kern="0" spc="-100" dirty="0">
                <a:solidFill>
                  <a:srgbClr val="000000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장기 상담과 치료 지원</a:t>
            </a:r>
            <a:endParaRPr lang="en-US" altLang="ko-KR" sz="1200" kern="0" spc="-100" dirty="0">
              <a:solidFill>
                <a:srgbClr val="000000"/>
              </a:solidFill>
              <a:latin typeface="Noto Sans KR" panose="020B0200000000000000" pitchFamily="50" charset="-127"/>
              <a:ea typeface="Noto Sans KR" panose="020B0200000000000000" pitchFamily="50" charset="-127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7D58F69C-2D63-A8A0-661C-10E81E3F7B11}"/>
              </a:ext>
            </a:extLst>
          </p:cNvPr>
          <p:cNvSpPr txBox="1"/>
          <p:nvPr/>
        </p:nvSpPr>
        <p:spPr>
          <a:xfrm>
            <a:off x="2211228" y="3800498"/>
            <a:ext cx="187491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ko-KR" altLang="en-US" sz="12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성폭력 피해자와 가족 등 </a:t>
            </a:r>
            <a:endParaRPr lang="en-US" altLang="ko-KR" sz="1200" dirty="0">
              <a:latin typeface="Noto Sans KR" panose="020B0200000000000000" pitchFamily="50" charset="-127"/>
              <a:ea typeface="Noto Sans KR" panose="020B0200000000000000" pitchFamily="50" charset="-127"/>
            </a:endParaRPr>
          </a:p>
          <a:p>
            <a:pPr fontAlgn="base"/>
            <a:r>
              <a:rPr lang="en-US" altLang="ko-KR" sz="11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(19</a:t>
            </a:r>
            <a:r>
              <a:rPr lang="ko-KR" altLang="en-US" sz="11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세 미만 아동</a:t>
            </a:r>
            <a:r>
              <a:rPr lang="en-US" altLang="ko-KR" sz="11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· </a:t>
            </a:r>
            <a:r>
              <a:rPr lang="ko-KR" altLang="en-US" sz="11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청소년 </a:t>
            </a:r>
            <a:endParaRPr lang="en-US" altLang="ko-KR" sz="1100" dirty="0">
              <a:latin typeface="Noto Sans KR" panose="020B0200000000000000" pitchFamily="50" charset="-127"/>
              <a:ea typeface="Noto Sans KR" panose="020B0200000000000000" pitchFamily="50" charset="-127"/>
            </a:endParaRPr>
          </a:p>
          <a:p>
            <a:pPr fontAlgn="base"/>
            <a:r>
              <a:rPr lang="ko-KR" altLang="en-US" sz="11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  및 지적장애인</a:t>
            </a:r>
            <a:r>
              <a:rPr lang="en-US" altLang="ko-KR" sz="11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)</a:t>
            </a:r>
            <a:endParaRPr lang="ko-KR" altLang="en-US" sz="900" dirty="0">
              <a:latin typeface="Noto Sans KR" panose="020B0200000000000000" pitchFamily="50" charset="-127"/>
              <a:ea typeface="Noto Sans KR" panose="020B0200000000000000" pitchFamily="50" charset="-127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28A198AA-8E25-7C3A-2631-DBB6A3D76772}"/>
              </a:ext>
            </a:extLst>
          </p:cNvPr>
          <p:cNvSpPr txBox="1"/>
          <p:nvPr/>
        </p:nvSpPr>
        <p:spPr>
          <a:xfrm>
            <a:off x="2255323" y="3531688"/>
            <a:ext cx="11188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>
                <a:latin typeface="Noto Sans KR" panose="020B0200000000000000" pitchFamily="50" charset="-127"/>
                <a:ea typeface="Noto Sans KR" panose="020B0200000000000000" pitchFamily="50" charset="-127"/>
              </a:rPr>
              <a:t>지원 대상</a:t>
            </a:r>
          </a:p>
        </p:txBody>
      </p:sp>
      <p:grpSp>
        <p:nvGrpSpPr>
          <p:cNvPr id="127" name="그룹 126">
            <a:extLst>
              <a:ext uri="{FF2B5EF4-FFF2-40B4-BE49-F238E27FC236}">
                <a16:creationId xmlns:a16="http://schemas.microsoft.com/office/drawing/2014/main" id="{29661B19-C9A6-874F-7569-8FE480857223}"/>
              </a:ext>
            </a:extLst>
          </p:cNvPr>
          <p:cNvGrpSpPr/>
          <p:nvPr/>
        </p:nvGrpSpPr>
        <p:grpSpPr>
          <a:xfrm>
            <a:off x="8287783" y="4085954"/>
            <a:ext cx="1565657" cy="1948581"/>
            <a:chOff x="8287783" y="4199364"/>
            <a:chExt cx="1565657" cy="1948581"/>
          </a:xfrm>
        </p:grpSpPr>
        <p:sp>
          <p:nvSpPr>
            <p:cNvPr id="68" name="타원 67">
              <a:extLst>
                <a:ext uri="{FF2B5EF4-FFF2-40B4-BE49-F238E27FC236}">
                  <a16:creationId xmlns:a16="http://schemas.microsoft.com/office/drawing/2014/main" id="{A3F1BD98-90FF-B1C8-80FD-4D87F9A8BEF7}"/>
                </a:ext>
              </a:extLst>
            </p:cNvPr>
            <p:cNvSpPr/>
            <p:nvPr/>
          </p:nvSpPr>
          <p:spPr>
            <a:xfrm>
              <a:off x="8287783" y="4199364"/>
              <a:ext cx="1565657" cy="1488785"/>
            </a:xfrm>
            <a:prstGeom prst="ellipse">
              <a:avLst/>
            </a:prstGeom>
            <a:solidFill>
              <a:srgbClr val="FFE269">
                <a:alpha val="89000"/>
              </a:srgbClr>
            </a:solidFill>
            <a:ln w="28575" cap="sq">
              <a:noFill/>
              <a:round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sX0" fmla="*/ 0 w 1231900"/>
                        <a:gd name="csY0" fmla="*/ 593726 h 1187451"/>
                        <a:gd name="csX1" fmla="*/ 615950 w 1231900"/>
                        <a:gd name="csY1" fmla="*/ 0 h 1187451"/>
                        <a:gd name="csX2" fmla="*/ 1231900 w 1231900"/>
                        <a:gd name="csY2" fmla="*/ 593726 h 1187451"/>
                        <a:gd name="csX3" fmla="*/ 615950 w 1231900"/>
                        <a:gd name="csY3" fmla="*/ 1187452 h 1187451"/>
                        <a:gd name="csX4" fmla="*/ 0 w 1231900"/>
                        <a:gd name="csY4" fmla="*/ 593726 h 1187451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</a:cxnLst>
                      <a:rect l="l" t="t" r="r" b="b"/>
                      <a:pathLst>
                        <a:path w="1231900" h="1187451" fill="none" extrusionOk="0">
                          <a:moveTo>
                            <a:pt x="0" y="593726"/>
                          </a:moveTo>
                          <a:cubicBezTo>
                            <a:pt x="62464" y="273230"/>
                            <a:pt x="290245" y="-29789"/>
                            <a:pt x="615950" y="0"/>
                          </a:cubicBezTo>
                          <a:cubicBezTo>
                            <a:pt x="912043" y="-6751"/>
                            <a:pt x="1200792" y="295108"/>
                            <a:pt x="1231900" y="593726"/>
                          </a:cubicBezTo>
                          <a:cubicBezTo>
                            <a:pt x="1228593" y="890094"/>
                            <a:pt x="924189" y="1231841"/>
                            <a:pt x="615950" y="1187452"/>
                          </a:cubicBezTo>
                          <a:cubicBezTo>
                            <a:pt x="295738" y="1198631"/>
                            <a:pt x="31765" y="929270"/>
                            <a:pt x="0" y="593726"/>
                          </a:cubicBezTo>
                          <a:close/>
                        </a:path>
                        <a:path w="1231900" h="1187451" stroke="0" extrusionOk="0">
                          <a:moveTo>
                            <a:pt x="0" y="593726"/>
                          </a:moveTo>
                          <a:cubicBezTo>
                            <a:pt x="-31520" y="246378"/>
                            <a:pt x="231869" y="16477"/>
                            <a:pt x="615950" y="0"/>
                          </a:cubicBezTo>
                          <a:cubicBezTo>
                            <a:pt x="972402" y="3426"/>
                            <a:pt x="1213880" y="266393"/>
                            <a:pt x="1231900" y="593726"/>
                          </a:cubicBezTo>
                          <a:cubicBezTo>
                            <a:pt x="1193704" y="958932"/>
                            <a:pt x="946709" y="1239523"/>
                            <a:pt x="615950" y="1187452"/>
                          </a:cubicBezTo>
                          <a:cubicBezTo>
                            <a:pt x="235978" y="1165681"/>
                            <a:pt x="55918" y="948350"/>
                            <a:pt x="0" y="593726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accent5">
                    <a:lumMod val="60000"/>
                    <a:lumOff val="40000"/>
                  </a:schemeClr>
                </a:solidFill>
              </a:endParaRPr>
            </a:p>
          </p:txBody>
        </p:sp>
        <p:pic>
          <p:nvPicPr>
            <p:cNvPr id="75" name="그래픽 74" descr="자동차 단색으로 채워진">
              <a:extLst>
                <a:ext uri="{FF2B5EF4-FFF2-40B4-BE49-F238E27FC236}">
                  <a16:creationId xmlns:a16="http://schemas.microsoft.com/office/drawing/2014/main" id="{D9588D3D-CD43-69E9-AD9E-8DC45D1577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731344" y="4770825"/>
              <a:ext cx="774894" cy="774894"/>
            </a:xfrm>
            <a:prstGeom prst="rect">
              <a:avLst/>
            </a:prstGeom>
          </p:spPr>
        </p:pic>
        <p:pic>
          <p:nvPicPr>
            <p:cNvPr id="76" name="그래픽 75" descr="이동 단색으로 채워진">
              <a:extLst>
                <a:ext uri="{FF2B5EF4-FFF2-40B4-BE49-F238E27FC236}">
                  <a16:creationId xmlns:a16="http://schemas.microsoft.com/office/drawing/2014/main" id="{9FC7F7F1-DFB2-679C-87EE-F14A5228289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543156" y="4283802"/>
              <a:ext cx="723676" cy="723676"/>
            </a:xfrm>
            <a:prstGeom prst="rect">
              <a:avLst/>
            </a:prstGeom>
          </p:spPr>
        </p:pic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B695799B-CFBB-A2B3-B43C-24DAAA30E6EA}"/>
                </a:ext>
              </a:extLst>
            </p:cNvPr>
            <p:cNvSpPr txBox="1"/>
            <p:nvPr/>
          </p:nvSpPr>
          <p:spPr>
            <a:xfrm>
              <a:off x="8635300" y="5809391"/>
              <a:ext cx="119689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b="1" spc="-150" dirty="0">
                  <a:latin typeface="Noto Sans KR" panose="020B0200000000000000" pitchFamily="50" charset="-127"/>
                  <a:ea typeface="Noto Sans KR" panose="020B0200000000000000" pitchFamily="50" charset="-127"/>
                </a:rPr>
                <a:t>동행 서비스</a:t>
              </a:r>
            </a:p>
          </p:txBody>
        </p:sp>
      </p:grpSp>
      <p:sp>
        <p:nvSpPr>
          <p:cNvPr id="70" name="타원 69">
            <a:extLst>
              <a:ext uri="{FF2B5EF4-FFF2-40B4-BE49-F238E27FC236}">
                <a16:creationId xmlns:a16="http://schemas.microsoft.com/office/drawing/2014/main" id="{B243FD06-5208-D934-777D-A30E7DC7EE9D}"/>
              </a:ext>
            </a:extLst>
          </p:cNvPr>
          <p:cNvSpPr/>
          <p:nvPr/>
        </p:nvSpPr>
        <p:spPr>
          <a:xfrm>
            <a:off x="9587360" y="3520635"/>
            <a:ext cx="1565657" cy="1488785"/>
          </a:xfrm>
          <a:prstGeom prst="ellipse">
            <a:avLst/>
          </a:prstGeom>
          <a:solidFill>
            <a:srgbClr val="59ACF1">
              <a:alpha val="73000"/>
            </a:srgbClr>
          </a:solidFill>
          <a:ln w="28575" cap="sq">
            <a:noFill/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1231900"/>
                      <a:gd name="csY0" fmla="*/ 593726 h 1187451"/>
                      <a:gd name="csX1" fmla="*/ 615950 w 1231900"/>
                      <a:gd name="csY1" fmla="*/ 0 h 1187451"/>
                      <a:gd name="csX2" fmla="*/ 1231900 w 1231900"/>
                      <a:gd name="csY2" fmla="*/ 593726 h 1187451"/>
                      <a:gd name="csX3" fmla="*/ 615950 w 1231900"/>
                      <a:gd name="csY3" fmla="*/ 1187452 h 1187451"/>
                      <a:gd name="csX4" fmla="*/ 0 w 1231900"/>
                      <a:gd name="csY4" fmla="*/ 593726 h 1187451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1231900" h="1187451" fill="none" extrusionOk="0">
                        <a:moveTo>
                          <a:pt x="0" y="593726"/>
                        </a:moveTo>
                        <a:cubicBezTo>
                          <a:pt x="62464" y="273230"/>
                          <a:pt x="290245" y="-29789"/>
                          <a:pt x="615950" y="0"/>
                        </a:cubicBezTo>
                        <a:cubicBezTo>
                          <a:pt x="912043" y="-6751"/>
                          <a:pt x="1200792" y="295108"/>
                          <a:pt x="1231900" y="593726"/>
                        </a:cubicBezTo>
                        <a:cubicBezTo>
                          <a:pt x="1228593" y="890094"/>
                          <a:pt x="924189" y="1231841"/>
                          <a:pt x="615950" y="1187452"/>
                        </a:cubicBezTo>
                        <a:cubicBezTo>
                          <a:pt x="295738" y="1198631"/>
                          <a:pt x="31765" y="929270"/>
                          <a:pt x="0" y="593726"/>
                        </a:cubicBezTo>
                        <a:close/>
                      </a:path>
                      <a:path w="1231900" h="1187451" stroke="0" extrusionOk="0">
                        <a:moveTo>
                          <a:pt x="0" y="593726"/>
                        </a:moveTo>
                        <a:cubicBezTo>
                          <a:pt x="-31520" y="246378"/>
                          <a:pt x="231869" y="16477"/>
                          <a:pt x="615950" y="0"/>
                        </a:cubicBezTo>
                        <a:cubicBezTo>
                          <a:pt x="972402" y="3426"/>
                          <a:pt x="1213880" y="266393"/>
                          <a:pt x="1231900" y="593726"/>
                        </a:cubicBezTo>
                        <a:cubicBezTo>
                          <a:pt x="1193704" y="958932"/>
                          <a:pt x="946709" y="1239523"/>
                          <a:pt x="615950" y="1187452"/>
                        </a:cubicBezTo>
                        <a:cubicBezTo>
                          <a:pt x="235978" y="1165681"/>
                          <a:pt x="55918" y="948350"/>
                          <a:pt x="0" y="593726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74" name="그래픽 73" descr="연결 윤곽선">
            <a:extLst>
              <a:ext uri="{FF2B5EF4-FFF2-40B4-BE49-F238E27FC236}">
                <a16:creationId xmlns:a16="http://schemas.microsoft.com/office/drawing/2014/main" id="{DB82EEBF-8E3D-652D-B8EB-D93B818C146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877984" y="3805225"/>
            <a:ext cx="950434" cy="950434"/>
          </a:xfrm>
          <a:prstGeom prst="rect">
            <a:avLst/>
          </a:prstGeom>
        </p:spPr>
      </p:pic>
      <p:sp>
        <p:nvSpPr>
          <p:cNvPr id="96" name="TextBox 95">
            <a:extLst>
              <a:ext uri="{FF2B5EF4-FFF2-40B4-BE49-F238E27FC236}">
                <a16:creationId xmlns:a16="http://schemas.microsoft.com/office/drawing/2014/main" id="{84D62BFC-CAA3-0A7C-AE62-93D5AA809B8A}"/>
              </a:ext>
            </a:extLst>
          </p:cNvPr>
          <p:cNvSpPr txBox="1"/>
          <p:nvPr/>
        </p:nvSpPr>
        <p:spPr>
          <a:xfrm>
            <a:off x="9988585" y="5135809"/>
            <a:ext cx="12001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spc="-150" dirty="0">
                <a:latin typeface="Noto Sans KR" panose="020B0200000000000000" pitchFamily="50" charset="-127"/>
                <a:ea typeface="Noto Sans KR" panose="020B0200000000000000" pitchFamily="50" charset="-127"/>
              </a:rPr>
              <a:t>사회적 지원</a:t>
            </a:r>
          </a:p>
        </p:txBody>
      </p: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D9B3F7B4-07FC-BFDD-2A9F-F534EB83930B}"/>
              </a:ext>
            </a:extLst>
          </p:cNvPr>
          <p:cNvGrpSpPr/>
          <p:nvPr/>
        </p:nvGrpSpPr>
        <p:grpSpPr>
          <a:xfrm>
            <a:off x="9523893" y="1724016"/>
            <a:ext cx="1841074" cy="1944162"/>
            <a:chOff x="9523893" y="1724016"/>
            <a:chExt cx="1841074" cy="1944162"/>
          </a:xfrm>
        </p:grpSpPr>
        <p:sp>
          <p:nvSpPr>
            <p:cNvPr id="71" name="타원 70">
              <a:extLst>
                <a:ext uri="{FF2B5EF4-FFF2-40B4-BE49-F238E27FC236}">
                  <a16:creationId xmlns:a16="http://schemas.microsoft.com/office/drawing/2014/main" id="{3742FB64-C087-8B26-E616-805646B226FA}"/>
                </a:ext>
              </a:extLst>
            </p:cNvPr>
            <p:cNvSpPr/>
            <p:nvPr/>
          </p:nvSpPr>
          <p:spPr>
            <a:xfrm>
              <a:off x="9523893" y="2179393"/>
              <a:ext cx="1565657" cy="1488785"/>
            </a:xfrm>
            <a:prstGeom prst="ellipse">
              <a:avLst/>
            </a:prstGeom>
            <a:solidFill>
              <a:srgbClr val="41995A">
                <a:alpha val="91000"/>
              </a:srgbClr>
            </a:solidFill>
            <a:ln w="28575" cap="sq">
              <a:noFill/>
              <a:round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sX0" fmla="*/ 0 w 1231900"/>
                        <a:gd name="csY0" fmla="*/ 593726 h 1187451"/>
                        <a:gd name="csX1" fmla="*/ 615950 w 1231900"/>
                        <a:gd name="csY1" fmla="*/ 0 h 1187451"/>
                        <a:gd name="csX2" fmla="*/ 1231900 w 1231900"/>
                        <a:gd name="csY2" fmla="*/ 593726 h 1187451"/>
                        <a:gd name="csX3" fmla="*/ 615950 w 1231900"/>
                        <a:gd name="csY3" fmla="*/ 1187452 h 1187451"/>
                        <a:gd name="csX4" fmla="*/ 0 w 1231900"/>
                        <a:gd name="csY4" fmla="*/ 593726 h 1187451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</a:cxnLst>
                      <a:rect l="l" t="t" r="r" b="b"/>
                      <a:pathLst>
                        <a:path w="1231900" h="1187451" fill="none" extrusionOk="0">
                          <a:moveTo>
                            <a:pt x="0" y="593726"/>
                          </a:moveTo>
                          <a:cubicBezTo>
                            <a:pt x="62464" y="273230"/>
                            <a:pt x="290245" y="-29789"/>
                            <a:pt x="615950" y="0"/>
                          </a:cubicBezTo>
                          <a:cubicBezTo>
                            <a:pt x="912043" y="-6751"/>
                            <a:pt x="1200792" y="295108"/>
                            <a:pt x="1231900" y="593726"/>
                          </a:cubicBezTo>
                          <a:cubicBezTo>
                            <a:pt x="1228593" y="890094"/>
                            <a:pt x="924189" y="1231841"/>
                            <a:pt x="615950" y="1187452"/>
                          </a:cubicBezTo>
                          <a:cubicBezTo>
                            <a:pt x="295738" y="1198631"/>
                            <a:pt x="31765" y="929270"/>
                            <a:pt x="0" y="593726"/>
                          </a:cubicBezTo>
                          <a:close/>
                        </a:path>
                        <a:path w="1231900" h="1187451" stroke="0" extrusionOk="0">
                          <a:moveTo>
                            <a:pt x="0" y="593726"/>
                          </a:moveTo>
                          <a:cubicBezTo>
                            <a:pt x="-31520" y="246378"/>
                            <a:pt x="231869" y="16477"/>
                            <a:pt x="615950" y="0"/>
                          </a:cubicBezTo>
                          <a:cubicBezTo>
                            <a:pt x="972402" y="3426"/>
                            <a:pt x="1213880" y="266393"/>
                            <a:pt x="1231900" y="593726"/>
                          </a:cubicBezTo>
                          <a:cubicBezTo>
                            <a:pt x="1193704" y="958932"/>
                            <a:pt x="946709" y="1239523"/>
                            <a:pt x="615950" y="1187452"/>
                          </a:cubicBezTo>
                          <a:cubicBezTo>
                            <a:pt x="235978" y="1165681"/>
                            <a:pt x="55918" y="948350"/>
                            <a:pt x="0" y="593726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accent5">
                    <a:lumMod val="60000"/>
                    <a:lumOff val="40000"/>
                  </a:schemeClr>
                </a:solidFill>
              </a:endParaRPr>
            </a:p>
          </p:txBody>
        </p:sp>
        <p:pic>
          <p:nvPicPr>
            <p:cNvPr id="72" name="그래픽 71" descr="의사봉 윤곽선">
              <a:extLst>
                <a:ext uri="{FF2B5EF4-FFF2-40B4-BE49-F238E27FC236}">
                  <a16:creationId xmlns:a16="http://schemas.microsoft.com/office/drawing/2014/main" id="{1047B0B7-DE3E-C225-B8B6-B36157F190D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0196360" y="2507828"/>
              <a:ext cx="870714" cy="870714"/>
            </a:xfrm>
            <a:prstGeom prst="rect">
              <a:avLst/>
            </a:prstGeom>
          </p:spPr>
        </p:pic>
        <p:pic>
          <p:nvPicPr>
            <p:cNvPr id="73" name="그래픽 72" descr="톱니바퀴 단색으로 채워진">
              <a:extLst>
                <a:ext uri="{FF2B5EF4-FFF2-40B4-BE49-F238E27FC236}">
                  <a16:creationId xmlns:a16="http://schemas.microsoft.com/office/drawing/2014/main" id="{2D9B7A68-956C-4B02-2A14-D5BDF210F20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rot="447183">
              <a:off x="9758859" y="2545457"/>
              <a:ext cx="722471" cy="722471"/>
            </a:xfrm>
            <a:prstGeom prst="rect">
              <a:avLst/>
            </a:prstGeom>
          </p:spPr>
        </p:pic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42AD2008-3444-EE55-3FDB-46B3EA681E61}"/>
                </a:ext>
              </a:extLst>
            </p:cNvPr>
            <p:cNvSpPr txBox="1"/>
            <p:nvPr/>
          </p:nvSpPr>
          <p:spPr>
            <a:xfrm>
              <a:off x="9975633" y="1724016"/>
              <a:ext cx="138933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b="1" kern="0" spc="-150" dirty="0">
                  <a:solidFill>
                    <a:srgbClr val="000000"/>
                  </a:solidFill>
                  <a:latin typeface="Noto Sans KR" panose="020B0200000000000000" pitchFamily="50" charset="-127"/>
                  <a:ea typeface="Noto Sans KR" panose="020B0200000000000000" pitchFamily="50" charset="-127"/>
                </a:rPr>
                <a:t>수사</a:t>
              </a:r>
              <a:r>
                <a:rPr lang="en-US" altLang="ko-KR" sz="1600" b="1" kern="0" spc="-150" dirty="0">
                  <a:solidFill>
                    <a:srgbClr val="000000"/>
                  </a:solidFill>
                  <a:latin typeface="Noto Sans KR" panose="020B0200000000000000" pitchFamily="50" charset="-127"/>
                  <a:ea typeface="Noto Sans KR" panose="020B0200000000000000" pitchFamily="50" charset="-127"/>
                </a:rPr>
                <a:t> </a:t>
              </a:r>
              <a:r>
                <a:rPr lang="en-US" altLang="ko-KR" sz="1600" b="1" spc="-150" dirty="0">
                  <a:latin typeface="Noto Sans KR" panose="020B0200000000000000" pitchFamily="50" charset="-127"/>
                  <a:ea typeface="Noto Sans KR" panose="020B0200000000000000" pitchFamily="50" charset="-127"/>
                </a:rPr>
                <a:t>·</a:t>
              </a:r>
              <a:r>
                <a:rPr lang="ko-KR" altLang="en-US" sz="1600" b="1" spc="-150" dirty="0">
                  <a:latin typeface="Noto Sans KR" panose="020B0200000000000000" pitchFamily="50" charset="-127"/>
                  <a:ea typeface="Noto Sans KR" panose="020B0200000000000000" pitchFamily="50" charset="-127"/>
                </a:rPr>
                <a:t>법률 지원</a:t>
              </a:r>
            </a:p>
          </p:txBody>
        </p:sp>
      </p:grpSp>
      <p:grpSp>
        <p:nvGrpSpPr>
          <p:cNvPr id="123" name="그룹 122">
            <a:extLst>
              <a:ext uri="{FF2B5EF4-FFF2-40B4-BE49-F238E27FC236}">
                <a16:creationId xmlns:a16="http://schemas.microsoft.com/office/drawing/2014/main" id="{8EFDC851-532C-945A-044B-C32E92F25FB5}"/>
              </a:ext>
            </a:extLst>
          </p:cNvPr>
          <p:cNvGrpSpPr/>
          <p:nvPr/>
        </p:nvGrpSpPr>
        <p:grpSpPr>
          <a:xfrm>
            <a:off x="8227956" y="1066996"/>
            <a:ext cx="1565657" cy="1896433"/>
            <a:chOff x="8227956" y="1066996"/>
            <a:chExt cx="1565657" cy="1896433"/>
          </a:xfrm>
        </p:grpSpPr>
        <p:sp>
          <p:nvSpPr>
            <p:cNvPr id="77" name="타원 76">
              <a:extLst>
                <a:ext uri="{FF2B5EF4-FFF2-40B4-BE49-F238E27FC236}">
                  <a16:creationId xmlns:a16="http://schemas.microsoft.com/office/drawing/2014/main" id="{03AF84E7-E1DC-AAF9-CE37-26F845DE170E}"/>
                </a:ext>
              </a:extLst>
            </p:cNvPr>
            <p:cNvSpPr/>
            <p:nvPr/>
          </p:nvSpPr>
          <p:spPr>
            <a:xfrm>
              <a:off x="8227956" y="1474644"/>
              <a:ext cx="1565657" cy="1488785"/>
            </a:xfrm>
            <a:prstGeom prst="ellipse">
              <a:avLst/>
            </a:prstGeom>
            <a:solidFill>
              <a:srgbClr val="FFE269">
                <a:alpha val="89000"/>
              </a:srgbClr>
            </a:solidFill>
            <a:ln w="28575" cap="sq">
              <a:noFill/>
              <a:round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sX0" fmla="*/ 0 w 1231900"/>
                        <a:gd name="csY0" fmla="*/ 593726 h 1187451"/>
                        <a:gd name="csX1" fmla="*/ 615950 w 1231900"/>
                        <a:gd name="csY1" fmla="*/ 0 h 1187451"/>
                        <a:gd name="csX2" fmla="*/ 1231900 w 1231900"/>
                        <a:gd name="csY2" fmla="*/ 593726 h 1187451"/>
                        <a:gd name="csX3" fmla="*/ 615950 w 1231900"/>
                        <a:gd name="csY3" fmla="*/ 1187452 h 1187451"/>
                        <a:gd name="csX4" fmla="*/ 0 w 1231900"/>
                        <a:gd name="csY4" fmla="*/ 593726 h 1187451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</a:cxnLst>
                      <a:rect l="l" t="t" r="r" b="b"/>
                      <a:pathLst>
                        <a:path w="1231900" h="1187451" fill="none" extrusionOk="0">
                          <a:moveTo>
                            <a:pt x="0" y="593726"/>
                          </a:moveTo>
                          <a:cubicBezTo>
                            <a:pt x="62464" y="273230"/>
                            <a:pt x="290245" y="-29789"/>
                            <a:pt x="615950" y="0"/>
                          </a:cubicBezTo>
                          <a:cubicBezTo>
                            <a:pt x="912043" y="-6751"/>
                            <a:pt x="1200792" y="295108"/>
                            <a:pt x="1231900" y="593726"/>
                          </a:cubicBezTo>
                          <a:cubicBezTo>
                            <a:pt x="1228593" y="890094"/>
                            <a:pt x="924189" y="1231841"/>
                            <a:pt x="615950" y="1187452"/>
                          </a:cubicBezTo>
                          <a:cubicBezTo>
                            <a:pt x="295738" y="1198631"/>
                            <a:pt x="31765" y="929270"/>
                            <a:pt x="0" y="593726"/>
                          </a:cubicBezTo>
                          <a:close/>
                        </a:path>
                        <a:path w="1231900" h="1187451" stroke="0" extrusionOk="0">
                          <a:moveTo>
                            <a:pt x="0" y="593726"/>
                          </a:moveTo>
                          <a:cubicBezTo>
                            <a:pt x="-31520" y="246378"/>
                            <a:pt x="231869" y="16477"/>
                            <a:pt x="615950" y="0"/>
                          </a:cubicBezTo>
                          <a:cubicBezTo>
                            <a:pt x="972402" y="3426"/>
                            <a:pt x="1213880" y="266393"/>
                            <a:pt x="1231900" y="593726"/>
                          </a:cubicBezTo>
                          <a:cubicBezTo>
                            <a:pt x="1193704" y="958932"/>
                            <a:pt x="946709" y="1239523"/>
                            <a:pt x="615950" y="1187452"/>
                          </a:cubicBezTo>
                          <a:cubicBezTo>
                            <a:pt x="235978" y="1165681"/>
                            <a:pt x="55918" y="948350"/>
                            <a:pt x="0" y="593726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accent5">
                    <a:lumMod val="60000"/>
                    <a:lumOff val="40000"/>
                  </a:schemeClr>
                </a:solidFill>
              </a:endParaRPr>
            </a:p>
          </p:txBody>
        </p:sp>
        <p:pic>
          <p:nvPicPr>
            <p:cNvPr id="78" name="그래픽 77" descr="의료 단색으로 채워진">
              <a:extLst>
                <a:ext uri="{FF2B5EF4-FFF2-40B4-BE49-F238E27FC236}">
                  <a16:creationId xmlns:a16="http://schemas.microsoft.com/office/drawing/2014/main" id="{24B69A11-2177-7E56-DE45-EEB24D2C2B89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9074766" y="2067942"/>
              <a:ext cx="575748" cy="575748"/>
            </a:xfrm>
            <a:prstGeom prst="rect">
              <a:avLst/>
            </a:prstGeom>
          </p:spPr>
        </p:pic>
        <p:pic>
          <p:nvPicPr>
            <p:cNvPr id="79" name="그래픽 78" descr="남자 단색으로 채워진">
              <a:extLst>
                <a:ext uri="{FF2B5EF4-FFF2-40B4-BE49-F238E27FC236}">
                  <a16:creationId xmlns:a16="http://schemas.microsoft.com/office/drawing/2014/main" id="{041A6409-CAF0-05BB-C780-2FDD3B0B4E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8504127" y="1741685"/>
              <a:ext cx="858513" cy="858513"/>
            </a:xfrm>
            <a:prstGeom prst="rect">
              <a:avLst/>
            </a:prstGeom>
          </p:spPr>
        </p:pic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553ED636-3BA8-7CE5-97D4-A0B661EC7EBF}"/>
                </a:ext>
              </a:extLst>
            </p:cNvPr>
            <p:cNvSpPr txBox="1"/>
            <p:nvPr/>
          </p:nvSpPr>
          <p:spPr>
            <a:xfrm>
              <a:off x="8520011" y="1066996"/>
              <a:ext cx="92241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b="1" spc="-150" dirty="0">
                  <a:latin typeface="Noto Sans KR" panose="020B0200000000000000" pitchFamily="50" charset="-127"/>
                  <a:ea typeface="Noto Sans KR" panose="020B0200000000000000" pitchFamily="50" charset="-127"/>
                </a:rPr>
                <a:t>의료 지원</a:t>
              </a:r>
            </a:p>
          </p:txBody>
        </p:sp>
      </p:grpSp>
      <p:sp>
        <p:nvSpPr>
          <p:cNvPr id="105" name="TextBox 104">
            <a:extLst>
              <a:ext uri="{FF2B5EF4-FFF2-40B4-BE49-F238E27FC236}">
                <a16:creationId xmlns:a16="http://schemas.microsoft.com/office/drawing/2014/main" id="{ABEDC235-25A7-BB2E-945D-B66B1791DCA9}"/>
              </a:ext>
            </a:extLst>
          </p:cNvPr>
          <p:cNvSpPr txBox="1"/>
          <p:nvPr/>
        </p:nvSpPr>
        <p:spPr>
          <a:xfrm>
            <a:off x="2195112" y="5659648"/>
            <a:ext cx="17694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kern="0" spc="-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•</a:t>
            </a:r>
            <a:r>
              <a:rPr lang="ko-KR" altLang="en-US" sz="1200" kern="0" spc="-100" dirty="0">
                <a:solidFill>
                  <a:srgbClr val="000000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상담</a:t>
            </a:r>
            <a:r>
              <a:rPr lang="en-US" altLang="ko-KR" sz="1200" kern="0" spc="-100" dirty="0">
                <a:solidFill>
                  <a:srgbClr val="000000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,   </a:t>
            </a:r>
            <a:r>
              <a:rPr lang="ko-KR" altLang="en-US" sz="1200" kern="0" spc="-100" dirty="0">
                <a:solidFill>
                  <a:srgbClr val="000000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의료</a:t>
            </a:r>
            <a:r>
              <a:rPr lang="en-US" altLang="ko-KR" sz="1200" kern="0" spc="-100" dirty="0">
                <a:solidFill>
                  <a:srgbClr val="000000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,  </a:t>
            </a:r>
          </a:p>
          <a:p>
            <a:r>
              <a:rPr lang="en-US" altLang="ko-KR" sz="1200" kern="0" spc="-100" dirty="0">
                <a:solidFill>
                  <a:srgbClr val="000000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     </a:t>
            </a:r>
            <a:r>
              <a:rPr lang="ko-KR" altLang="en-US" sz="1200" kern="0" spc="-100" dirty="0">
                <a:solidFill>
                  <a:srgbClr val="000000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수사</a:t>
            </a:r>
            <a:r>
              <a:rPr lang="en-US" altLang="ko-KR" sz="1200" kern="0" spc="-270" dirty="0">
                <a:solidFill>
                  <a:srgbClr val="000000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 </a:t>
            </a:r>
            <a:r>
              <a:rPr lang="en-US" altLang="ko-KR" sz="12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·</a:t>
            </a:r>
            <a:r>
              <a:rPr lang="ko-KR" altLang="en-US" sz="12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법률</a:t>
            </a:r>
            <a:r>
              <a:rPr lang="en-US" altLang="ko-KR" sz="12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, </a:t>
            </a:r>
            <a:r>
              <a:rPr lang="ko-KR" altLang="en-US" sz="12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심리 지원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6470B9B2-8B20-9C6B-FECD-883046537E32}"/>
              </a:ext>
            </a:extLst>
          </p:cNvPr>
          <p:cNvSpPr txBox="1"/>
          <p:nvPr/>
        </p:nvSpPr>
        <p:spPr>
          <a:xfrm>
            <a:off x="2189049" y="6150267"/>
            <a:ext cx="1769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kern="0" spc="-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•</a:t>
            </a:r>
            <a:r>
              <a:rPr lang="ko-KR" altLang="en-US" sz="1200" kern="0" spc="-100" dirty="0">
                <a:solidFill>
                  <a:srgbClr val="000000"/>
                </a:solidFill>
                <a:latin typeface="Noto Sans KR" panose="020B0200000000000000" pitchFamily="50" charset="-127"/>
                <a:ea typeface="Noto Sans KR" panose="020B0200000000000000" pitchFamily="50" charset="-127"/>
              </a:rPr>
              <a:t>장기 상담과 치료 지원</a:t>
            </a:r>
            <a:endParaRPr lang="en-US" altLang="ko-KR" sz="1200" kern="0" spc="-100" dirty="0">
              <a:solidFill>
                <a:srgbClr val="000000"/>
              </a:solidFill>
              <a:latin typeface="Noto Sans KR" panose="020B0200000000000000" pitchFamily="50" charset="-127"/>
              <a:ea typeface="Noto Sans KR" panose="020B0200000000000000" pitchFamily="50" charset="-127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42D24FE0-70D1-9BC2-2CD5-02D1F2C1073D}"/>
              </a:ext>
            </a:extLst>
          </p:cNvPr>
          <p:cNvSpPr txBox="1"/>
          <p:nvPr/>
        </p:nvSpPr>
        <p:spPr>
          <a:xfrm>
            <a:off x="279857" y="4455004"/>
            <a:ext cx="11188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>
                <a:latin typeface="Noto Sans KR" panose="020B0200000000000000" pitchFamily="50" charset="-127"/>
                <a:ea typeface="Noto Sans KR" panose="020B0200000000000000" pitchFamily="50" charset="-127"/>
              </a:rPr>
              <a:t>운영 시간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D8CB2FC5-ADB8-5122-37DA-A5E309AB622E}"/>
              </a:ext>
            </a:extLst>
          </p:cNvPr>
          <p:cNvSpPr txBox="1"/>
          <p:nvPr/>
        </p:nvSpPr>
        <p:spPr>
          <a:xfrm>
            <a:off x="2269890" y="4455004"/>
            <a:ext cx="11188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>
                <a:latin typeface="Noto Sans KR" panose="020B0200000000000000" pitchFamily="50" charset="-127"/>
                <a:ea typeface="Noto Sans KR" panose="020B0200000000000000" pitchFamily="50" charset="-127"/>
              </a:rPr>
              <a:t>운영 시간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1ED98C51-48A4-1491-A67A-47A372F20F28}"/>
              </a:ext>
            </a:extLst>
          </p:cNvPr>
          <p:cNvSpPr txBox="1"/>
          <p:nvPr/>
        </p:nvSpPr>
        <p:spPr>
          <a:xfrm>
            <a:off x="268565" y="5350438"/>
            <a:ext cx="11188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>
                <a:latin typeface="Noto Sans KR" panose="020B0200000000000000" pitchFamily="50" charset="-127"/>
                <a:ea typeface="Noto Sans KR" panose="020B0200000000000000" pitchFamily="50" charset="-127"/>
              </a:rPr>
              <a:t>지원 내용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CE8D1AB9-0DB5-ACA6-45E6-B826C7153E9D}"/>
              </a:ext>
            </a:extLst>
          </p:cNvPr>
          <p:cNvSpPr txBox="1"/>
          <p:nvPr/>
        </p:nvSpPr>
        <p:spPr>
          <a:xfrm>
            <a:off x="4213731" y="4455004"/>
            <a:ext cx="11188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>
                <a:latin typeface="Noto Sans KR" panose="020B0200000000000000" pitchFamily="50" charset="-127"/>
                <a:ea typeface="Noto Sans KR" panose="020B0200000000000000" pitchFamily="50" charset="-127"/>
              </a:rPr>
              <a:t>운영 시간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784F7235-D68F-DA12-C0C5-BB428AB80A89}"/>
              </a:ext>
            </a:extLst>
          </p:cNvPr>
          <p:cNvSpPr txBox="1"/>
          <p:nvPr/>
        </p:nvSpPr>
        <p:spPr>
          <a:xfrm>
            <a:off x="2257039" y="5333531"/>
            <a:ext cx="11188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>
                <a:latin typeface="Noto Sans KR" panose="020B0200000000000000" pitchFamily="50" charset="-127"/>
                <a:ea typeface="Noto Sans KR" panose="020B0200000000000000" pitchFamily="50" charset="-127"/>
              </a:rPr>
              <a:t>지원 내용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F7BF0FC7-4610-FE4D-503E-BC4C019E6839}"/>
              </a:ext>
            </a:extLst>
          </p:cNvPr>
          <p:cNvSpPr txBox="1"/>
          <p:nvPr/>
        </p:nvSpPr>
        <p:spPr>
          <a:xfrm>
            <a:off x="4234544" y="5339608"/>
            <a:ext cx="11188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>
                <a:latin typeface="Noto Sans KR" panose="020B0200000000000000" pitchFamily="50" charset="-127"/>
                <a:ea typeface="Noto Sans KR" panose="020B0200000000000000" pitchFamily="50" charset="-127"/>
              </a:rPr>
              <a:t>지원 내용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E3AEA2DF-D95A-3F4E-BDA3-C114577AAB40}"/>
              </a:ext>
            </a:extLst>
          </p:cNvPr>
          <p:cNvSpPr txBox="1"/>
          <p:nvPr/>
        </p:nvSpPr>
        <p:spPr>
          <a:xfrm>
            <a:off x="2264773" y="4744352"/>
            <a:ext cx="1769454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12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월</a:t>
            </a:r>
            <a:r>
              <a:rPr lang="en-US" altLang="ko-KR" sz="12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~</a:t>
            </a:r>
            <a:r>
              <a:rPr lang="ko-KR" altLang="en-US" sz="12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금</a:t>
            </a:r>
            <a:r>
              <a:rPr lang="en-US" altLang="ko-KR" sz="12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 9:00~18:00</a:t>
            </a:r>
            <a:endParaRPr lang="ko-KR" altLang="en-US" sz="1200" dirty="0">
              <a:latin typeface="Noto Sans KR" panose="020B0200000000000000" pitchFamily="50" charset="-127"/>
              <a:ea typeface="Noto Sans KR" panose="020B0200000000000000" pitchFamily="50" charset="-127"/>
            </a:endParaRPr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878B2BB2-073D-C1AE-9AB9-38C90B40E7F0}"/>
              </a:ext>
            </a:extLst>
          </p:cNvPr>
          <p:cNvCxnSpPr>
            <a:cxnSpLocks/>
          </p:cNvCxnSpPr>
          <p:nvPr/>
        </p:nvCxnSpPr>
        <p:spPr>
          <a:xfrm>
            <a:off x="317146" y="4422197"/>
            <a:ext cx="1441225" cy="0"/>
          </a:xfrm>
          <a:prstGeom prst="line">
            <a:avLst/>
          </a:prstGeom>
          <a:ln w="15875">
            <a:solidFill>
              <a:schemeClr val="accent3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567D3170-0B5F-84F6-6953-B7AEA67D3DB8}"/>
              </a:ext>
            </a:extLst>
          </p:cNvPr>
          <p:cNvCxnSpPr>
            <a:cxnSpLocks/>
          </p:cNvCxnSpPr>
          <p:nvPr/>
        </p:nvCxnSpPr>
        <p:spPr>
          <a:xfrm flipV="1">
            <a:off x="326347" y="5294575"/>
            <a:ext cx="1434304" cy="856"/>
          </a:xfrm>
          <a:prstGeom prst="line">
            <a:avLst/>
          </a:prstGeom>
          <a:ln w="15875">
            <a:solidFill>
              <a:schemeClr val="accent3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2CC79ACE-54D4-A3CB-3F86-E2CAD28D2A07}"/>
              </a:ext>
            </a:extLst>
          </p:cNvPr>
          <p:cNvCxnSpPr>
            <a:cxnSpLocks/>
          </p:cNvCxnSpPr>
          <p:nvPr/>
        </p:nvCxnSpPr>
        <p:spPr>
          <a:xfrm>
            <a:off x="2247540" y="5294575"/>
            <a:ext cx="1517605" cy="0"/>
          </a:xfrm>
          <a:prstGeom prst="line">
            <a:avLst/>
          </a:prstGeom>
          <a:ln w="15875">
            <a:solidFill>
              <a:schemeClr val="accent6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53CDA5A2-93CD-8A4E-BB2A-34CC373FC439}"/>
              </a:ext>
            </a:extLst>
          </p:cNvPr>
          <p:cNvCxnSpPr>
            <a:cxnSpLocks/>
          </p:cNvCxnSpPr>
          <p:nvPr/>
        </p:nvCxnSpPr>
        <p:spPr>
          <a:xfrm>
            <a:off x="4232416" y="5294575"/>
            <a:ext cx="1526226" cy="0"/>
          </a:xfrm>
          <a:prstGeom prst="line">
            <a:avLst/>
          </a:prstGeom>
          <a:ln w="15875">
            <a:solidFill>
              <a:srgbClr val="4B8F7A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3A206682-6AE2-F377-C871-8EA5A89A344C}"/>
              </a:ext>
            </a:extLst>
          </p:cNvPr>
          <p:cNvCxnSpPr>
            <a:cxnSpLocks/>
          </p:cNvCxnSpPr>
          <p:nvPr/>
        </p:nvCxnSpPr>
        <p:spPr>
          <a:xfrm>
            <a:off x="4247396" y="4409517"/>
            <a:ext cx="1511246" cy="12680"/>
          </a:xfrm>
          <a:prstGeom prst="line">
            <a:avLst/>
          </a:prstGeom>
          <a:ln w="15875">
            <a:solidFill>
              <a:srgbClr val="4B8F7A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458E7BB1-0D77-A319-2E70-B56A524B81D8}"/>
              </a:ext>
            </a:extLst>
          </p:cNvPr>
          <p:cNvCxnSpPr>
            <a:cxnSpLocks/>
          </p:cNvCxnSpPr>
          <p:nvPr/>
        </p:nvCxnSpPr>
        <p:spPr>
          <a:xfrm>
            <a:off x="2247540" y="4424771"/>
            <a:ext cx="1517605" cy="0"/>
          </a:xfrm>
          <a:prstGeom prst="line">
            <a:avLst/>
          </a:prstGeom>
          <a:ln w="15875">
            <a:solidFill>
              <a:schemeClr val="accent6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별: 꼭짓점 12개 40">
            <a:extLst>
              <a:ext uri="{FF2B5EF4-FFF2-40B4-BE49-F238E27FC236}">
                <a16:creationId xmlns:a16="http://schemas.microsoft.com/office/drawing/2014/main" id="{E67DFB38-CEEF-968B-47E7-B136BB839CEE}"/>
              </a:ext>
            </a:extLst>
          </p:cNvPr>
          <p:cNvSpPr/>
          <p:nvPr/>
        </p:nvSpPr>
        <p:spPr>
          <a:xfrm>
            <a:off x="1220238" y="3066247"/>
            <a:ext cx="649493" cy="531308"/>
          </a:xfrm>
          <a:prstGeom prst="star12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6AA5D2C-0869-1885-848B-A51C50F64714}"/>
              </a:ext>
            </a:extLst>
          </p:cNvPr>
          <p:cNvSpPr txBox="1"/>
          <p:nvPr/>
        </p:nvSpPr>
        <p:spPr>
          <a:xfrm>
            <a:off x="1189167" y="3130893"/>
            <a:ext cx="9205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>
                <a:solidFill>
                  <a:schemeClr val="tx1">
                    <a:alpha val="66000"/>
                  </a:schemeClr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18</a:t>
            </a:r>
            <a:r>
              <a:rPr lang="ko-KR" altLang="en-US" sz="1100" dirty="0">
                <a:solidFill>
                  <a:schemeClr val="tx1">
                    <a:alpha val="66000"/>
                  </a:schemeClr>
                </a:solidFill>
                <a:latin typeface="경기천년제목OTF Medium" panose="02020603020101020101" pitchFamily="18" charset="-127"/>
                <a:ea typeface="경기천년제목OTF Medium" panose="02020603020101020101" pitchFamily="18" charset="-127"/>
                <a:cs typeface="Microsoft GothicNeo" panose="020B0500000101010101" pitchFamily="34" charset="-127"/>
              </a:rPr>
              <a:t>개소</a:t>
            </a:r>
            <a:endParaRPr lang="ko-KR" altLang="en-US" sz="2400" dirty="0">
              <a:solidFill>
                <a:schemeClr val="tx1">
                  <a:alpha val="66000"/>
                </a:schemeClr>
              </a:solidFill>
              <a:latin typeface="경기천년제목OTF Medium" panose="02020603020101020101" pitchFamily="18" charset="-127"/>
              <a:ea typeface="경기천년제목OTF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3" name="별: 꼭짓점 12개 42">
            <a:extLst>
              <a:ext uri="{FF2B5EF4-FFF2-40B4-BE49-F238E27FC236}">
                <a16:creationId xmlns:a16="http://schemas.microsoft.com/office/drawing/2014/main" id="{40396475-2F16-26A7-42FC-83674F328BBB}"/>
              </a:ext>
            </a:extLst>
          </p:cNvPr>
          <p:cNvSpPr/>
          <p:nvPr/>
        </p:nvSpPr>
        <p:spPr>
          <a:xfrm>
            <a:off x="3229851" y="3065294"/>
            <a:ext cx="649493" cy="531308"/>
          </a:xfrm>
          <a:prstGeom prst="star12">
            <a:avLst/>
          </a:prstGeom>
          <a:solidFill>
            <a:srgbClr val="FFCC66"/>
          </a:solidFill>
          <a:ln>
            <a:solidFill>
              <a:srgbClr val="FFCC6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rgbClr val="FFC000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5612654-AB8D-C92E-4BFD-C6517CA73653}"/>
              </a:ext>
            </a:extLst>
          </p:cNvPr>
          <p:cNvSpPr txBox="1"/>
          <p:nvPr/>
        </p:nvSpPr>
        <p:spPr>
          <a:xfrm>
            <a:off x="3265523" y="3126528"/>
            <a:ext cx="9205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>
                <a:solidFill>
                  <a:schemeClr val="tx1">
                    <a:alpha val="66000"/>
                  </a:schemeClr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7</a:t>
            </a:r>
            <a:r>
              <a:rPr lang="ko-KR" altLang="en-US" sz="1100" dirty="0">
                <a:solidFill>
                  <a:schemeClr val="tx1">
                    <a:alpha val="66000"/>
                  </a:schemeClr>
                </a:solidFill>
                <a:latin typeface="경기천년제목OTF Medium" panose="02020603020101020101" pitchFamily="18" charset="-127"/>
                <a:ea typeface="경기천년제목OTF Medium" panose="02020603020101020101" pitchFamily="18" charset="-127"/>
                <a:cs typeface="Microsoft GothicNeo" panose="020B0500000101010101" pitchFamily="34" charset="-127"/>
              </a:rPr>
              <a:t>개소</a:t>
            </a:r>
            <a:endParaRPr lang="ko-KR" altLang="en-US" sz="2400" dirty="0">
              <a:solidFill>
                <a:schemeClr val="tx1">
                  <a:alpha val="66000"/>
                </a:schemeClr>
              </a:solidFill>
              <a:latin typeface="경기천년제목OTF Medium" panose="02020603020101020101" pitchFamily="18" charset="-127"/>
              <a:ea typeface="경기천년제목OTF Medium" panose="02020603020101020101" pitchFamily="18" charset="-127"/>
              <a:cs typeface="ADLaM Display" panose="02010000000000000000" pitchFamily="2" charset="0"/>
            </a:endParaRPr>
          </a:p>
        </p:txBody>
      </p:sp>
      <p:sp>
        <p:nvSpPr>
          <p:cNvPr id="45" name="별: 꼭짓점 12개 44">
            <a:extLst>
              <a:ext uri="{FF2B5EF4-FFF2-40B4-BE49-F238E27FC236}">
                <a16:creationId xmlns:a16="http://schemas.microsoft.com/office/drawing/2014/main" id="{13A9B267-0021-3468-AB65-55A9FA8FC950}"/>
              </a:ext>
            </a:extLst>
          </p:cNvPr>
          <p:cNvSpPr/>
          <p:nvPr/>
        </p:nvSpPr>
        <p:spPr>
          <a:xfrm>
            <a:off x="5206316" y="3076651"/>
            <a:ext cx="649493" cy="531308"/>
          </a:xfrm>
          <a:prstGeom prst="star12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CCC98C3-CF53-58ED-5C88-551CFA2A9334}"/>
              </a:ext>
            </a:extLst>
          </p:cNvPr>
          <p:cNvSpPr txBox="1"/>
          <p:nvPr/>
        </p:nvSpPr>
        <p:spPr>
          <a:xfrm>
            <a:off x="5207487" y="3125786"/>
            <a:ext cx="9205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>
                <a:solidFill>
                  <a:schemeClr val="tx1">
                    <a:alpha val="66000"/>
                  </a:schemeClr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16</a:t>
            </a:r>
            <a:r>
              <a:rPr lang="ko-KR" altLang="en-US" sz="1100" dirty="0">
                <a:solidFill>
                  <a:schemeClr val="tx1">
                    <a:alpha val="66000"/>
                  </a:schemeClr>
                </a:solidFill>
                <a:latin typeface="경기천년제목OTF Medium" panose="02020603020101020101" pitchFamily="18" charset="-127"/>
                <a:ea typeface="경기천년제목OTF Medium" panose="02020603020101020101" pitchFamily="18" charset="-127"/>
                <a:cs typeface="Microsoft GothicNeo" panose="020B0500000101010101" pitchFamily="34" charset="-127"/>
              </a:rPr>
              <a:t>개소</a:t>
            </a:r>
            <a:endParaRPr lang="ko-KR" altLang="en-US" sz="2400" dirty="0">
              <a:solidFill>
                <a:schemeClr val="tx1">
                  <a:alpha val="66000"/>
                </a:schemeClr>
              </a:solidFill>
              <a:latin typeface="경기천년제목OTF Medium" panose="02020603020101020101" pitchFamily="18" charset="-127"/>
              <a:ea typeface="경기천년제목OTF Medium" panose="02020603020101020101" pitchFamily="18" charset="-127"/>
              <a:cs typeface="ADLaM Display" panose="02010000000000000000" pitchFamily="2" charset="0"/>
            </a:endParaRPr>
          </a:p>
        </p:txBody>
      </p:sp>
      <p:grpSp>
        <p:nvGrpSpPr>
          <p:cNvPr id="125" name="그룹 124">
            <a:extLst>
              <a:ext uri="{FF2B5EF4-FFF2-40B4-BE49-F238E27FC236}">
                <a16:creationId xmlns:a16="http://schemas.microsoft.com/office/drawing/2014/main" id="{6D4A02D3-1C5D-EDFF-FF8F-C111BB0121ED}"/>
              </a:ext>
            </a:extLst>
          </p:cNvPr>
          <p:cNvGrpSpPr/>
          <p:nvPr/>
        </p:nvGrpSpPr>
        <p:grpSpPr>
          <a:xfrm>
            <a:off x="7117970" y="1754960"/>
            <a:ext cx="1565657" cy="2025626"/>
            <a:chOff x="7117970" y="1754960"/>
            <a:chExt cx="1565657" cy="2025626"/>
          </a:xfrm>
        </p:grpSpPr>
        <p:sp>
          <p:nvSpPr>
            <p:cNvPr id="67" name="타원 66">
              <a:extLst>
                <a:ext uri="{FF2B5EF4-FFF2-40B4-BE49-F238E27FC236}">
                  <a16:creationId xmlns:a16="http://schemas.microsoft.com/office/drawing/2014/main" id="{4D0C8083-CB77-BFD1-AEEB-781A06EA8DE0}"/>
                </a:ext>
              </a:extLst>
            </p:cNvPr>
            <p:cNvSpPr/>
            <p:nvPr/>
          </p:nvSpPr>
          <p:spPr>
            <a:xfrm>
              <a:off x="7117970" y="2291801"/>
              <a:ext cx="1565657" cy="1488785"/>
            </a:xfrm>
            <a:prstGeom prst="ellipse">
              <a:avLst/>
            </a:prstGeom>
            <a:solidFill>
              <a:srgbClr val="59ACF1">
                <a:alpha val="72157"/>
              </a:srgbClr>
            </a:solidFill>
            <a:ln w="28575" cap="sq">
              <a:noFill/>
              <a:round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sX0" fmla="*/ 0 w 1231900"/>
                        <a:gd name="csY0" fmla="*/ 593726 h 1187451"/>
                        <a:gd name="csX1" fmla="*/ 615950 w 1231900"/>
                        <a:gd name="csY1" fmla="*/ 0 h 1187451"/>
                        <a:gd name="csX2" fmla="*/ 1231900 w 1231900"/>
                        <a:gd name="csY2" fmla="*/ 593726 h 1187451"/>
                        <a:gd name="csX3" fmla="*/ 615950 w 1231900"/>
                        <a:gd name="csY3" fmla="*/ 1187452 h 1187451"/>
                        <a:gd name="csX4" fmla="*/ 0 w 1231900"/>
                        <a:gd name="csY4" fmla="*/ 593726 h 1187451"/>
                      </a:gdLst>
                      <a:ahLst/>
                      <a:cxnLst>
                        <a:cxn ang="0">
                          <a:pos x="csX0" y="csY0"/>
                        </a:cxn>
                        <a:cxn ang="0">
                          <a:pos x="csX1" y="csY1"/>
                        </a:cxn>
                        <a:cxn ang="0">
                          <a:pos x="csX2" y="csY2"/>
                        </a:cxn>
                        <a:cxn ang="0">
                          <a:pos x="csX3" y="csY3"/>
                        </a:cxn>
                        <a:cxn ang="0">
                          <a:pos x="csX4" y="csY4"/>
                        </a:cxn>
                      </a:cxnLst>
                      <a:rect l="l" t="t" r="r" b="b"/>
                      <a:pathLst>
                        <a:path w="1231900" h="1187451" fill="none" extrusionOk="0">
                          <a:moveTo>
                            <a:pt x="0" y="593726"/>
                          </a:moveTo>
                          <a:cubicBezTo>
                            <a:pt x="62464" y="273230"/>
                            <a:pt x="290245" y="-29789"/>
                            <a:pt x="615950" y="0"/>
                          </a:cubicBezTo>
                          <a:cubicBezTo>
                            <a:pt x="912043" y="-6751"/>
                            <a:pt x="1200792" y="295108"/>
                            <a:pt x="1231900" y="593726"/>
                          </a:cubicBezTo>
                          <a:cubicBezTo>
                            <a:pt x="1228593" y="890094"/>
                            <a:pt x="924189" y="1231841"/>
                            <a:pt x="615950" y="1187452"/>
                          </a:cubicBezTo>
                          <a:cubicBezTo>
                            <a:pt x="295738" y="1198631"/>
                            <a:pt x="31765" y="929270"/>
                            <a:pt x="0" y="593726"/>
                          </a:cubicBezTo>
                          <a:close/>
                        </a:path>
                        <a:path w="1231900" h="1187451" stroke="0" extrusionOk="0">
                          <a:moveTo>
                            <a:pt x="0" y="593726"/>
                          </a:moveTo>
                          <a:cubicBezTo>
                            <a:pt x="-31520" y="246378"/>
                            <a:pt x="231869" y="16477"/>
                            <a:pt x="615950" y="0"/>
                          </a:cubicBezTo>
                          <a:cubicBezTo>
                            <a:pt x="972402" y="3426"/>
                            <a:pt x="1213880" y="266393"/>
                            <a:pt x="1231900" y="593726"/>
                          </a:cubicBezTo>
                          <a:cubicBezTo>
                            <a:pt x="1193704" y="958932"/>
                            <a:pt x="946709" y="1239523"/>
                            <a:pt x="615950" y="1187452"/>
                          </a:cubicBezTo>
                          <a:cubicBezTo>
                            <a:pt x="235978" y="1165681"/>
                            <a:pt x="55918" y="948350"/>
                            <a:pt x="0" y="593726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accent5">
                    <a:lumMod val="60000"/>
                    <a:lumOff val="40000"/>
                  </a:schemeClr>
                </a:solidFill>
              </a:endParaRPr>
            </a:p>
          </p:txBody>
        </p:sp>
        <p:pic>
          <p:nvPicPr>
            <p:cNvPr id="69" name="그래픽 68" descr="이사회실 단색으로 채워진">
              <a:extLst>
                <a:ext uri="{FF2B5EF4-FFF2-40B4-BE49-F238E27FC236}">
                  <a16:creationId xmlns:a16="http://schemas.microsoft.com/office/drawing/2014/main" id="{E030C71D-BDE2-7507-1FCC-A2B20DAD0C39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7281249" y="2370815"/>
              <a:ext cx="1238762" cy="1204410"/>
            </a:xfrm>
            <a:prstGeom prst="rect">
              <a:avLst/>
            </a:prstGeom>
          </p:spPr>
        </p:pic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095A1B5D-7018-4F28-EFB8-9EA4CFB377F4}"/>
                </a:ext>
              </a:extLst>
            </p:cNvPr>
            <p:cNvSpPr txBox="1"/>
            <p:nvPr/>
          </p:nvSpPr>
          <p:spPr>
            <a:xfrm>
              <a:off x="7178175" y="1754960"/>
              <a:ext cx="92241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b="1" spc="-150" dirty="0">
                  <a:latin typeface="Noto Sans KR" panose="020B0200000000000000" pitchFamily="50" charset="-127"/>
                  <a:ea typeface="Noto Sans KR" panose="020B0200000000000000" pitchFamily="50" charset="-127"/>
                </a:rPr>
                <a:t>상담 지원</a:t>
              </a:r>
            </a:p>
          </p:txBody>
        </p:sp>
      </p:grpSp>
      <p:sp>
        <p:nvSpPr>
          <p:cNvPr id="91" name="TextBox 90">
            <a:extLst>
              <a:ext uri="{FF2B5EF4-FFF2-40B4-BE49-F238E27FC236}">
                <a16:creationId xmlns:a16="http://schemas.microsoft.com/office/drawing/2014/main" id="{BC2DFA60-909D-5AEB-99AD-3782DE1EDFEA}"/>
              </a:ext>
            </a:extLst>
          </p:cNvPr>
          <p:cNvSpPr txBox="1"/>
          <p:nvPr/>
        </p:nvSpPr>
        <p:spPr>
          <a:xfrm>
            <a:off x="7351046" y="5078973"/>
            <a:ext cx="8964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spc="-150" dirty="0">
                <a:latin typeface="Noto Sans KR" panose="020B0200000000000000" pitchFamily="50" charset="-127"/>
                <a:ea typeface="Noto Sans KR" panose="020B0200000000000000" pitchFamily="50" charset="-127"/>
              </a:rPr>
              <a:t>심리 지원</a:t>
            </a:r>
          </a:p>
        </p:txBody>
      </p:sp>
      <p:sp>
        <p:nvSpPr>
          <p:cNvPr id="120" name="타원 119">
            <a:extLst>
              <a:ext uri="{FF2B5EF4-FFF2-40B4-BE49-F238E27FC236}">
                <a16:creationId xmlns:a16="http://schemas.microsoft.com/office/drawing/2014/main" id="{E370F008-864B-F34C-111B-8C5F16D5C4D5}"/>
              </a:ext>
            </a:extLst>
          </p:cNvPr>
          <p:cNvSpPr/>
          <p:nvPr/>
        </p:nvSpPr>
        <p:spPr>
          <a:xfrm>
            <a:off x="7101022" y="3479612"/>
            <a:ext cx="1565657" cy="1488785"/>
          </a:xfrm>
          <a:prstGeom prst="ellipse">
            <a:avLst/>
          </a:prstGeom>
          <a:solidFill>
            <a:srgbClr val="41995A">
              <a:alpha val="91000"/>
            </a:srgbClr>
          </a:solidFill>
          <a:ln w="28575" cap="sq">
            <a:noFill/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1231900"/>
                      <a:gd name="csY0" fmla="*/ 593726 h 1187451"/>
                      <a:gd name="csX1" fmla="*/ 615950 w 1231900"/>
                      <a:gd name="csY1" fmla="*/ 0 h 1187451"/>
                      <a:gd name="csX2" fmla="*/ 1231900 w 1231900"/>
                      <a:gd name="csY2" fmla="*/ 593726 h 1187451"/>
                      <a:gd name="csX3" fmla="*/ 615950 w 1231900"/>
                      <a:gd name="csY3" fmla="*/ 1187452 h 1187451"/>
                      <a:gd name="csX4" fmla="*/ 0 w 1231900"/>
                      <a:gd name="csY4" fmla="*/ 593726 h 1187451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1231900" h="1187451" fill="none" extrusionOk="0">
                        <a:moveTo>
                          <a:pt x="0" y="593726"/>
                        </a:moveTo>
                        <a:cubicBezTo>
                          <a:pt x="62464" y="273230"/>
                          <a:pt x="290245" y="-29789"/>
                          <a:pt x="615950" y="0"/>
                        </a:cubicBezTo>
                        <a:cubicBezTo>
                          <a:pt x="912043" y="-6751"/>
                          <a:pt x="1200792" y="295108"/>
                          <a:pt x="1231900" y="593726"/>
                        </a:cubicBezTo>
                        <a:cubicBezTo>
                          <a:pt x="1228593" y="890094"/>
                          <a:pt x="924189" y="1231841"/>
                          <a:pt x="615950" y="1187452"/>
                        </a:cubicBezTo>
                        <a:cubicBezTo>
                          <a:pt x="295738" y="1198631"/>
                          <a:pt x="31765" y="929270"/>
                          <a:pt x="0" y="593726"/>
                        </a:cubicBezTo>
                        <a:close/>
                      </a:path>
                      <a:path w="1231900" h="1187451" stroke="0" extrusionOk="0">
                        <a:moveTo>
                          <a:pt x="0" y="593726"/>
                        </a:moveTo>
                        <a:cubicBezTo>
                          <a:pt x="-31520" y="246378"/>
                          <a:pt x="231869" y="16477"/>
                          <a:pt x="615950" y="0"/>
                        </a:cubicBezTo>
                        <a:cubicBezTo>
                          <a:pt x="972402" y="3426"/>
                          <a:pt x="1213880" y="266393"/>
                          <a:pt x="1231900" y="593726"/>
                        </a:cubicBezTo>
                        <a:cubicBezTo>
                          <a:pt x="1193704" y="958932"/>
                          <a:pt x="946709" y="1239523"/>
                          <a:pt x="615950" y="1187452"/>
                        </a:cubicBezTo>
                        <a:cubicBezTo>
                          <a:pt x="235978" y="1165681"/>
                          <a:pt x="55918" y="948350"/>
                          <a:pt x="0" y="593726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1" name="순서도: 수행의 시작/종료 120">
            <a:extLst>
              <a:ext uri="{FF2B5EF4-FFF2-40B4-BE49-F238E27FC236}">
                <a16:creationId xmlns:a16="http://schemas.microsoft.com/office/drawing/2014/main" id="{2662FCB8-307F-97E7-F7F1-A716B9AC0954}"/>
              </a:ext>
            </a:extLst>
          </p:cNvPr>
          <p:cNvSpPr/>
          <p:nvPr/>
        </p:nvSpPr>
        <p:spPr>
          <a:xfrm>
            <a:off x="6456522" y="5993752"/>
            <a:ext cx="702993" cy="271430"/>
          </a:xfrm>
          <a:prstGeom prst="flowChartTerminator">
            <a:avLst/>
          </a:prstGeom>
          <a:solidFill>
            <a:srgbClr val="FFE269"/>
          </a:solidFill>
          <a:ln>
            <a:solidFill>
              <a:srgbClr val="FFE26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F61E24CF-3E45-611F-D710-FCEFA423DAD0}"/>
              </a:ext>
            </a:extLst>
          </p:cNvPr>
          <p:cNvSpPr txBox="1"/>
          <p:nvPr/>
        </p:nvSpPr>
        <p:spPr>
          <a:xfrm>
            <a:off x="6400280" y="6273458"/>
            <a:ext cx="4228414" cy="5486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050" dirty="0">
                <a:latin typeface="Noto Sans KR" panose="020B0200000000000000" pitchFamily="50" charset="-127"/>
                <a:ea typeface="Noto Sans KR" panose="020B0200000000000000" pitchFamily="50" charset="-127"/>
              </a:rPr>
              <a:t>  </a:t>
            </a:r>
            <a:r>
              <a:rPr lang="en-US" altLang="ko-KR" sz="1050" b="1" dirty="0">
                <a:latin typeface="Noto Sans KR" panose="020B0200000000000000" pitchFamily="50" charset="-127"/>
                <a:ea typeface="Noto Sans KR" panose="020B0200000000000000" pitchFamily="50" charset="-127"/>
              </a:rPr>
              <a:t>1366</a:t>
            </a:r>
            <a:r>
              <a:rPr lang="en-US" altLang="ko-KR" sz="1050" dirty="0">
                <a:latin typeface="Noto Sans KR" panose="020B0200000000000000" pitchFamily="50" charset="-127"/>
                <a:ea typeface="Noto Sans KR" panose="020B0200000000000000" pitchFamily="50" charset="-127"/>
              </a:rPr>
              <a:t> </a:t>
            </a:r>
            <a:r>
              <a:rPr lang="ko-KR" altLang="en-US" sz="1050" dirty="0">
                <a:latin typeface="Noto Sans KR" panose="020B0200000000000000" pitchFamily="50" charset="-127"/>
                <a:ea typeface="Noto Sans KR" panose="020B0200000000000000" pitchFamily="50" charset="-127"/>
              </a:rPr>
              <a:t>또는</a:t>
            </a:r>
            <a:r>
              <a:rPr lang="en-US" altLang="ko-KR" sz="1050" dirty="0">
                <a:latin typeface="Noto Sans KR" panose="020B0200000000000000" pitchFamily="50" charset="-127"/>
                <a:ea typeface="Noto Sans KR" panose="020B0200000000000000" pitchFamily="50" charset="-127"/>
              </a:rPr>
              <a:t> </a:t>
            </a:r>
            <a:r>
              <a:rPr lang="ko-KR" altLang="en-US" sz="1050" dirty="0">
                <a:latin typeface="Noto Sans KR" panose="020B0200000000000000" pitchFamily="50" charset="-127"/>
                <a:ea typeface="Noto Sans KR" panose="020B0200000000000000" pitchFamily="50" charset="-127"/>
              </a:rPr>
              <a:t>가까운 해바라기센터로 문의해 주세요</a:t>
            </a:r>
            <a:r>
              <a:rPr lang="en-US" altLang="ko-KR" sz="1050" dirty="0">
                <a:latin typeface="Noto Sans KR" panose="020B0200000000000000" pitchFamily="50" charset="-127"/>
                <a:ea typeface="Noto Sans KR" panose="020B0200000000000000" pitchFamily="50" charset="-127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>
                <a:latin typeface="Noto Sans KR" panose="020B0200000000000000" pitchFamily="50" charset="-127"/>
                <a:ea typeface="Noto Sans KR" panose="020B0200000000000000" pitchFamily="50" charset="-127"/>
              </a:rPr>
              <a:t> </a:t>
            </a:r>
            <a:r>
              <a:rPr lang="en-US" altLang="ko-KR" sz="1050" dirty="0">
                <a:latin typeface="Noto Sans KR" panose="020B0200000000000000" pitchFamily="50" charset="-127"/>
                <a:ea typeface="Noto Sans KR" panose="020B0200000000000000" pitchFamily="50" charset="-127"/>
              </a:rPr>
              <a:t>(</a:t>
            </a:r>
            <a:r>
              <a:rPr lang="ko-KR" altLang="en-US" sz="1050" dirty="0">
                <a:latin typeface="Noto Sans KR" panose="020B0200000000000000" pitchFamily="50" charset="-127"/>
                <a:ea typeface="Noto Sans KR" panose="020B0200000000000000" pitchFamily="50" charset="-127"/>
              </a:rPr>
              <a:t>전국 해바라기센터 홈페이지 </a:t>
            </a:r>
            <a:r>
              <a:rPr lang="en-US" altLang="ko-KR" sz="1050" b="1" dirty="0">
                <a:latin typeface="Noto Sans KR" panose="020B0200000000000000" pitchFamily="50" charset="-127"/>
                <a:ea typeface="Noto Sans KR" panose="020B0200000000000000" pitchFamily="50" charset="-127"/>
              </a:rPr>
              <a:t>www.sunflowercenter.or.kr</a:t>
            </a:r>
            <a:r>
              <a:rPr lang="en-US" altLang="ko-KR" sz="1050" dirty="0">
                <a:latin typeface="Noto Sans KR" panose="020B0200000000000000" pitchFamily="50" charset="-127"/>
                <a:ea typeface="Noto Sans KR" panose="020B0200000000000000" pitchFamily="50" charset="-127"/>
              </a:rPr>
              <a:t>)</a:t>
            </a:r>
            <a:endParaRPr lang="ko-KR" altLang="en-US" sz="1050" dirty="0">
              <a:latin typeface="Noto Sans KR" panose="020B0200000000000000" pitchFamily="50" charset="-127"/>
              <a:ea typeface="Noto Sans KR" panose="020B0200000000000000" pitchFamily="50" charset="-127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90E49452-F645-15D6-A849-0EEB90C97AF8}"/>
              </a:ext>
            </a:extLst>
          </p:cNvPr>
          <p:cNvSpPr txBox="1"/>
          <p:nvPr/>
        </p:nvSpPr>
        <p:spPr>
          <a:xfrm>
            <a:off x="6510023" y="5952008"/>
            <a:ext cx="650481" cy="296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b="1" dirty="0">
                <a:latin typeface="Noto Sans KR" panose="020B0200000000000000" pitchFamily="50" charset="-127"/>
                <a:ea typeface="Noto Sans KR" panose="020B0200000000000000" pitchFamily="50" charset="-127"/>
              </a:rPr>
              <a:t>☎</a:t>
            </a:r>
            <a:r>
              <a:rPr lang="en-US" altLang="ko-KR" sz="1000" b="1" dirty="0">
                <a:latin typeface="Noto Sans KR" panose="020B0200000000000000" pitchFamily="50" charset="-127"/>
                <a:ea typeface="Noto Sans KR" panose="020B0200000000000000" pitchFamily="50" charset="-127"/>
              </a:rPr>
              <a:t>(</a:t>
            </a:r>
            <a:r>
              <a:rPr lang="ko-KR" altLang="en-US" sz="1000" b="1" dirty="0">
                <a:latin typeface="Noto Sans KR" panose="020B0200000000000000" pitchFamily="50" charset="-127"/>
                <a:ea typeface="Noto Sans KR" panose="020B0200000000000000" pitchFamily="50" charset="-127"/>
              </a:rPr>
              <a:t>문의</a:t>
            </a:r>
            <a:r>
              <a:rPr lang="en-US" altLang="ko-KR" sz="1000" b="1" dirty="0">
                <a:latin typeface="Noto Sans KR" panose="020B0200000000000000" pitchFamily="50" charset="-127"/>
                <a:ea typeface="Noto Sans KR" panose="020B0200000000000000" pitchFamily="50" charset="-127"/>
              </a:rPr>
              <a:t>)</a:t>
            </a:r>
            <a:endParaRPr lang="ko-KR" altLang="en-US" sz="1000" dirty="0">
              <a:latin typeface="Noto Sans KR" panose="020B0200000000000000" pitchFamily="50" charset="-127"/>
              <a:ea typeface="Noto Sans KR" panose="020B0200000000000000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0F0D1A0-63E8-3E98-13BB-0B3B9C0C0D22}"/>
              </a:ext>
            </a:extLst>
          </p:cNvPr>
          <p:cNvSpPr txBox="1"/>
          <p:nvPr/>
        </p:nvSpPr>
        <p:spPr>
          <a:xfrm>
            <a:off x="2181772" y="4982065"/>
            <a:ext cx="18246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/>
              <a:t>※  </a:t>
            </a:r>
            <a:r>
              <a:rPr lang="ko-KR" altLang="en-US" sz="800" dirty="0"/>
              <a:t>운영시간 외 재택</a:t>
            </a:r>
            <a:r>
              <a:rPr lang="en-US" altLang="ko-KR" sz="8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·</a:t>
            </a:r>
            <a:r>
              <a:rPr lang="ko-KR" altLang="en-US" sz="8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당직 근무실시</a:t>
            </a:r>
            <a:endParaRPr lang="en-US" altLang="ko-KR" sz="800" dirty="0">
              <a:latin typeface="Noto Sans KR" panose="020B0200000000000000" pitchFamily="50" charset="-127"/>
              <a:ea typeface="Noto Sans KR" panose="020B0200000000000000" pitchFamily="50" charset="-127"/>
            </a:endParaRPr>
          </a:p>
          <a:p>
            <a:r>
              <a:rPr lang="ko-KR" altLang="en-US" sz="8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      </a:t>
            </a:r>
            <a:r>
              <a:rPr lang="en-US" altLang="ko-KR" sz="8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24</a:t>
            </a:r>
            <a:r>
              <a:rPr lang="ko-KR" altLang="en-US" sz="800" dirty="0">
                <a:latin typeface="Noto Sans KR" panose="020B0200000000000000" pitchFamily="50" charset="-127"/>
                <a:ea typeface="Noto Sans KR" panose="020B0200000000000000" pitchFamily="50" charset="-127"/>
              </a:rPr>
              <a:t>시간 상시 상담 및 연계 가능</a:t>
            </a:r>
            <a:endParaRPr lang="ko-KR" altLang="en-US" sz="800" dirty="0"/>
          </a:p>
        </p:txBody>
      </p: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E01D13C4-CD31-6FB6-C784-1D553C3E17BE}"/>
              </a:ext>
            </a:extLst>
          </p:cNvPr>
          <p:cNvGrpSpPr/>
          <p:nvPr/>
        </p:nvGrpSpPr>
        <p:grpSpPr>
          <a:xfrm>
            <a:off x="7418303" y="3753138"/>
            <a:ext cx="986205" cy="914597"/>
            <a:chOff x="7452694" y="3727662"/>
            <a:chExt cx="986205" cy="914597"/>
          </a:xfrm>
        </p:grpSpPr>
        <p:pic>
          <p:nvPicPr>
            <p:cNvPr id="80" name="그래픽 79" descr="기어 헤드 윤곽선">
              <a:extLst>
                <a:ext uri="{FF2B5EF4-FFF2-40B4-BE49-F238E27FC236}">
                  <a16:creationId xmlns:a16="http://schemas.microsoft.com/office/drawing/2014/main" id="{D32E0386-DF23-487A-9071-3A6D3755DBEB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7524499" y="3727662"/>
              <a:ext cx="914400" cy="914400"/>
            </a:xfrm>
            <a:prstGeom prst="rect">
              <a:avLst/>
            </a:prstGeom>
          </p:spPr>
        </p:pic>
        <p:sp>
          <p:nvSpPr>
            <p:cNvPr id="19" name="자유형: 도형 18">
              <a:extLst>
                <a:ext uri="{FF2B5EF4-FFF2-40B4-BE49-F238E27FC236}">
                  <a16:creationId xmlns:a16="http://schemas.microsoft.com/office/drawing/2014/main" id="{9EFAD2A4-8312-3620-91D0-8B008A04486F}"/>
                </a:ext>
              </a:extLst>
            </p:cNvPr>
            <p:cNvSpPr/>
            <p:nvPr/>
          </p:nvSpPr>
          <p:spPr>
            <a:xfrm>
              <a:off x="7622476" y="3835280"/>
              <a:ext cx="485784" cy="421796"/>
            </a:xfrm>
            <a:custGeom>
              <a:avLst/>
              <a:gdLst>
                <a:gd name="csX0" fmla="*/ 286663 w 386337"/>
                <a:gd name="csY0" fmla="*/ 247018 h 437698"/>
                <a:gd name="csX1" fmla="*/ 351668 w 386337"/>
                <a:gd name="csY1" fmla="*/ 234017 h 437698"/>
                <a:gd name="csX2" fmla="*/ 360335 w 386337"/>
                <a:gd name="csY2" fmla="*/ 216682 h 437698"/>
                <a:gd name="csX3" fmla="*/ 386337 w 386337"/>
                <a:gd name="csY3" fmla="*/ 169012 h 437698"/>
                <a:gd name="csX4" fmla="*/ 382003 w 386337"/>
                <a:gd name="csY4" fmla="*/ 86673 h 437698"/>
                <a:gd name="csX5" fmla="*/ 343000 w 386337"/>
                <a:gd name="csY5" fmla="*/ 43336 h 437698"/>
                <a:gd name="csX6" fmla="*/ 329999 w 386337"/>
                <a:gd name="csY6" fmla="*/ 34669 h 437698"/>
                <a:gd name="csX7" fmla="*/ 316998 w 386337"/>
                <a:gd name="csY7" fmla="*/ 21668 h 437698"/>
                <a:gd name="csX8" fmla="*/ 295330 w 386337"/>
                <a:gd name="csY8" fmla="*/ 13001 h 437698"/>
                <a:gd name="csX9" fmla="*/ 230325 w 386337"/>
                <a:gd name="csY9" fmla="*/ 0 h 437698"/>
                <a:gd name="csX10" fmla="*/ 182655 w 386337"/>
                <a:gd name="csY10" fmla="*/ 4333 h 437698"/>
                <a:gd name="csX11" fmla="*/ 156653 w 386337"/>
                <a:gd name="csY11" fmla="*/ 21668 h 437698"/>
                <a:gd name="csX12" fmla="*/ 117651 w 386337"/>
                <a:gd name="csY12" fmla="*/ 47670 h 437698"/>
                <a:gd name="csX13" fmla="*/ 108983 w 386337"/>
                <a:gd name="csY13" fmla="*/ 60671 h 437698"/>
                <a:gd name="csX14" fmla="*/ 104650 w 386337"/>
                <a:gd name="csY14" fmla="*/ 134343 h 437698"/>
                <a:gd name="csX15" fmla="*/ 91649 w 386337"/>
                <a:gd name="csY15" fmla="*/ 164678 h 437698"/>
                <a:gd name="csX16" fmla="*/ 78648 w 386337"/>
                <a:gd name="csY16" fmla="*/ 173346 h 437698"/>
                <a:gd name="csX17" fmla="*/ 48312 w 386337"/>
                <a:gd name="csY17" fmla="*/ 177679 h 437698"/>
                <a:gd name="csX18" fmla="*/ 26644 w 386337"/>
                <a:gd name="csY18" fmla="*/ 212348 h 437698"/>
                <a:gd name="csX19" fmla="*/ 642 w 386337"/>
                <a:gd name="csY19" fmla="*/ 251351 h 437698"/>
                <a:gd name="csX20" fmla="*/ 4976 w 386337"/>
                <a:gd name="csY20" fmla="*/ 364026 h 437698"/>
                <a:gd name="csX21" fmla="*/ 35311 w 386337"/>
                <a:gd name="csY21" fmla="*/ 394362 h 437698"/>
                <a:gd name="csX22" fmla="*/ 65647 w 386337"/>
                <a:gd name="csY22" fmla="*/ 411696 h 437698"/>
                <a:gd name="csX23" fmla="*/ 78648 w 386337"/>
                <a:gd name="csY23" fmla="*/ 420364 h 437698"/>
                <a:gd name="csX24" fmla="*/ 117651 w 386337"/>
                <a:gd name="csY24" fmla="*/ 429031 h 437698"/>
                <a:gd name="csX25" fmla="*/ 143652 w 386337"/>
                <a:gd name="csY25" fmla="*/ 437698 h 437698"/>
                <a:gd name="csX26" fmla="*/ 221658 w 386337"/>
                <a:gd name="csY26" fmla="*/ 424697 h 437698"/>
                <a:gd name="csX27" fmla="*/ 234659 w 386337"/>
                <a:gd name="csY27" fmla="*/ 407363 h 437698"/>
                <a:gd name="csX28" fmla="*/ 243326 w 386337"/>
                <a:gd name="csY28" fmla="*/ 398695 h 437698"/>
                <a:gd name="csX29" fmla="*/ 251994 w 386337"/>
                <a:gd name="csY29" fmla="*/ 381361 h 437698"/>
                <a:gd name="csX30" fmla="*/ 273662 w 386337"/>
                <a:gd name="csY30" fmla="*/ 359693 h 437698"/>
                <a:gd name="csX31" fmla="*/ 286663 w 386337"/>
                <a:gd name="csY31" fmla="*/ 247018 h 4376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386337" h="437698">
                  <a:moveTo>
                    <a:pt x="286663" y="247018"/>
                  </a:moveTo>
                  <a:cubicBezTo>
                    <a:pt x="299664" y="226072"/>
                    <a:pt x="331235" y="242431"/>
                    <a:pt x="351668" y="234017"/>
                  </a:cubicBezTo>
                  <a:cubicBezTo>
                    <a:pt x="357642" y="231557"/>
                    <a:pt x="356911" y="222160"/>
                    <a:pt x="360335" y="216682"/>
                  </a:cubicBezTo>
                  <a:cubicBezTo>
                    <a:pt x="387066" y="173910"/>
                    <a:pt x="359631" y="231324"/>
                    <a:pt x="386337" y="169012"/>
                  </a:cubicBezTo>
                  <a:cubicBezTo>
                    <a:pt x="384892" y="141566"/>
                    <a:pt x="385558" y="113926"/>
                    <a:pt x="382003" y="86673"/>
                  </a:cubicBezTo>
                  <a:cubicBezTo>
                    <a:pt x="379590" y="68170"/>
                    <a:pt x="353071" y="51393"/>
                    <a:pt x="343000" y="43336"/>
                  </a:cubicBezTo>
                  <a:cubicBezTo>
                    <a:pt x="338933" y="40082"/>
                    <a:pt x="334000" y="38003"/>
                    <a:pt x="329999" y="34669"/>
                  </a:cubicBezTo>
                  <a:cubicBezTo>
                    <a:pt x="325291" y="30746"/>
                    <a:pt x="322195" y="24916"/>
                    <a:pt x="316998" y="21668"/>
                  </a:cubicBezTo>
                  <a:cubicBezTo>
                    <a:pt x="310401" y="17545"/>
                    <a:pt x="302614" y="15732"/>
                    <a:pt x="295330" y="13001"/>
                  </a:cubicBezTo>
                  <a:cubicBezTo>
                    <a:pt x="271588" y="4098"/>
                    <a:pt x="264018" y="5615"/>
                    <a:pt x="230325" y="0"/>
                  </a:cubicBezTo>
                  <a:cubicBezTo>
                    <a:pt x="214435" y="1444"/>
                    <a:pt x="197962" y="-169"/>
                    <a:pt x="182655" y="4333"/>
                  </a:cubicBezTo>
                  <a:cubicBezTo>
                    <a:pt x="172661" y="7272"/>
                    <a:pt x="165441" y="16075"/>
                    <a:pt x="156653" y="21668"/>
                  </a:cubicBezTo>
                  <a:cubicBezTo>
                    <a:pt x="145304" y="28890"/>
                    <a:pt x="127564" y="37757"/>
                    <a:pt x="117651" y="47670"/>
                  </a:cubicBezTo>
                  <a:cubicBezTo>
                    <a:pt x="113968" y="51353"/>
                    <a:pt x="111872" y="56337"/>
                    <a:pt x="108983" y="60671"/>
                  </a:cubicBezTo>
                  <a:cubicBezTo>
                    <a:pt x="107539" y="85228"/>
                    <a:pt x="106982" y="109854"/>
                    <a:pt x="104650" y="134343"/>
                  </a:cubicBezTo>
                  <a:cubicBezTo>
                    <a:pt x="103603" y="145335"/>
                    <a:pt x="99640" y="156686"/>
                    <a:pt x="91649" y="164678"/>
                  </a:cubicBezTo>
                  <a:cubicBezTo>
                    <a:pt x="87966" y="168361"/>
                    <a:pt x="83637" y="171849"/>
                    <a:pt x="78648" y="173346"/>
                  </a:cubicBezTo>
                  <a:cubicBezTo>
                    <a:pt x="68864" y="176281"/>
                    <a:pt x="58424" y="176235"/>
                    <a:pt x="48312" y="177679"/>
                  </a:cubicBezTo>
                  <a:cubicBezTo>
                    <a:pt x="17125" y="198472"/>
                    <a:pt x="55525" y="169027"/>
                    <a:pt x="26644" y="212348"/>
                  </a:cubicBezTo>
                  <a:lnTo>
                    <a:pt x="642" y="251351"/>
                  </a:lnTo>
                  <a:cubicBezTo>
                    <a:pt x="2087" y="288909"/>
                    <a:pt x="-3879" y="327498"/>
                    <a:pt x="4976" y="364026"/>
                  </a:cubicBezTo>
                  <a:cubicBezTo>
                    <a:pt x="8345" y="377924"/>
                    <a:pt x="23412" y="386430"/>
                    <a:pt x="35311" y="394362"/>
                  </a:cubicBezTo>
                  <a:cubicBezTo>
                    <a:pt x="66996" y="415485"/>
                    <a:pt x="27145" y="389695"/>
                    <a:pt x="65647" y="411696"/>
                  </a:cubicBezTo>
                  <a:cubicBezTo>
                    <a:pt x="70169" y="414280"/>
                    <a:pt x="73861" y="418312"/>
                    <a:pt x="78648" y="420364"/>
                  </a:cubicBezTo>
                  <a:cubicBezTo>
                    <a:pt x="85452" y="423280"/>
                    <a:pt x="112004" y="427491"/>
                    <a:pt x="117651" y="429031"/>
                  </a:cubicBezTo>
                  <a:cubicBezTo>
                    <a:pt x="126465" y="431435"/>
                    <a:pt x="134985" y="434809"/>
                    <a:pt x="143652" y="437698"/>
                  </a:cubicBezTo>
                  <a:cubicBezTo>
                    <a:pt x="169654" y="433364"/>
                    <a:pt x="196650" y="433033"/>
                    <a:pt x="221658" y="424697"/>
                  </a:cubicBezTo>
                  <a:cubicBezTo>
                    <a:pt x="228510" y="422413"/>
                    <a:pt x="230035" y="412912"/>
                    <a:pt x="234659" y="407363"/>
                  </a:cubicBezTo>
                  <a:cubicBezTo>
                    <a:pt x="237275" y="404224"/>
                    <a:pt x="241060" y="402095"/>
                    <a:pt x="243326" y="398695"/>
                  </a:cubicBezTo>
                  <a:cubicBezTo>
                    <a:pt x="246909" y="393320"/>
                    <a:pt x="248028" y="386460"/>
                    <a:pt x="251994" y="381361"/>
                  </a:cubicBezTo>
                  <a:cubicBezTo>
                    <a:pt x="258265" y="373298"/>
                    <a:pt x="266439" y="366916"/>
                    <a:pt x="273662" y="359693"/>
                  </a:cubicBezTo>
                  <a:cubicBezTo>
                    <a:pt x="287234" y="305403"/>
                    <a:pt x="273662" y="267964"/>
                    <a:pt x="286663" y="247018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pic>
          <p:nvPicPr>
            <p:cNvPr id="82" name="그래픽 81" descr="기어 헤드 단색으로 채워진">
              <a:extLst>
                <a:ext uri="{FF2B5EF4-FFF2-40B4-BE49-F238E27FC236}">
                  <a16:creationId xmlns:a16="http://schemas.microsoft.com/office/drawing/2014/main" id="{D3EF7E28-AA8D-F90C-4DDA-7AC8E7D634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>
              <a:off x="7452694" y="3727859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810609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테마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Office 테마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97E0A228-C590-4D20-B05F-A6BF04A05448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1434</TotalTime>
  <Words>227</Words>
  <Application>Microsoft Office PowerPoint</Application>
  <PresentationFormat>와이드스크린</PresentationFormat>
  <Paragraphs>50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13" baseType="lpstr">
      <vt:lpstr>경기천년제목OTF Medium</vt:lpstr>
      <vt:lpstr>에스코어 드림 5 Medium</vt:lpstr>
      <vt:lpstr>Arial</vt:lpstr>
      <vt:lpstr>에스코어 드림 3 Light</vt:lpstr>
      <vt:lpstr>맑은 고딕</vt:lpstr>
      <vt:lpstr>Aptos</vt:lpstr>
      <vt:lpstr>Noto Sans KR</vt:lpstr>
      <vt:lpstr>Noto Sans KR Light</vt:lpstr>
      <vt:lpstr>나눔고딕</vt:lpstr>
      <vt:lpstr>ADLaM Display</vt:lpstr>
      <vt:lpstr>Aptos Display</vt:lpstr>
      <vt:lpstr>Office Theme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오 채빈</dc:creator>
  <cp:lastModifiedBy>남정임</cp:lastModifiedBy>
  <cp:revision>20</cp:revision>
  <cp:lastPrinted>2026-01-19T08:16:26Z</cp:lastPrinted>
  <dcterms:created xsi:type="dcterms:W3CDTF">2026-01-15T01:54:00Z</dcterms:created>
  <dcterms:modified xsi:type="dcterms:W3CDTF">2026-01-20T02:31:45Z</dcterms:modified>
</cp:coreProperties>
</file>